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8"/>
  </p:notesMasterIdLst>
  <p:sldIdLst>
    <p:sldId id="256" r:id="rId2"/>
    <p:sldId id="298" r:id="rId3"/>
    <p:sldId id="309" r:id="rId4"/>
    <p:sldId id="305" r:id="rId5"/>
    <p:sldId id="279" r:id="rId6"/>
    <p:sldId id="308" r:id="rId7"/>
    <p:sldId id="313" r:id="rId8"/>
    <p:sldId id="333" r:id="rId9"/>
    <p:sldId id="312" r:id="rId10"/>
    <p:sldId id="311" r:id="rId11"/>
    <p:sldId id="334" r:id="rId12"/>
    <p:sldId id="319" r:id="rId13"/>
    <p:sldId id="321" r:id="rId14"/>
    <p:sldId id="314" r:id="rId15"/>
    <p:sldId id="317" r:id="rId16"/>
    <p:sldId id="324" r:id="rId17"/>
    <p:sldId id="316" r:id="rId18"/>
    <p:sldId id="322" r:id="rId19"/>
    <p:sldId id="323" r:id="rId20"/>
    <p:sldId id="293" r:id="rId21"/>
    <p:sldId id="326" r:id="rId22"/>
    <p:sldId id="327" r:id="rId23"/>
    <p:sldId id="325" r:id="rId24"/>
    <p:sldId id="332" r:id="rId25"/>
    <p:sldId id="330" r:id="rId26"/>
    <p:sldId id="329" r:id="rId27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54" autoAdjust="0"/>
    <p:restoredTop sz="74320"/>
  </p:normalViewPr>
  <p:slideViewPr>
    <p:cSldViewPr snapToGrid="0">
      <p:cViewPr varScale="1">
        <p:scale>
          <a:sx n="219" d="100"/>
          <a:sy n="219" d="100"/>
        </p:scale>
        <p:origin x="360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6944F-1003-DC45-91B6-23CE777DC32F}" type="datetimeFigureOut">
              <a:rPr lang="en-DE" smtClean="0"/>
              <a:t>11.03.22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358AEA-D16B-9F4B-9B7C-0C0B49F13092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987364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place_operator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Euclidean_space" TargetMode="External"/><Relationship Id="rId4" Type="http://schemas.openxmlformats.org/officeDocument/2006/relationships/hyperlink" Target="https://en.wikipedia.org/wiki/Submanifold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3D Lab, Department of Oral and maxillofacial surgery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Oral and maxillofacial surgery involves reconstructive operations on the head, face and jaw as well as facial cosmetic surgery. Landmarks are being used during the planning, follow-up and diagnostics of surgical interventions. 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58AEA-D16B-9F4B-9B7C-0C0B49F13092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87902901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58AEA-D16B-9F4B-9B7C-0C0B49F13092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396800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Jittering in each direction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58AEA-D16B-9F4B-9B7C-0C0B49F13092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1482586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Bottom pictures: points in blue areas have similar heat kernel signature, left: small t, right: large 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invariant under isometric deformations so also rotations and can be computed efficiently. 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58AEA-D16B-9F4B-9B7C-0C0B49F13092}" type="slidenum">
              <a:rPr lang="en-DE" smtClean="0"/>
              <a:t>14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93108252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Choose model with best validation score, but test on separate test set to prevent overfitting on validation set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58AEA-D16B-9F4B-9B7C-0C0B49F13092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274182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58AEA-D16B-9F4B-9B7C-0C0B49F13092}" type="slidenum">
              <a:rPr lang="en-DE" smtClean="0"/>
              <a:t>17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208080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58AEA-D16B-9F4B-9B7C-0C0B49F13092}" type="slidenum">
              <a:rPr lang="en-DE" smtClean="0"/>
              <a:t>18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194486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58AEA-D16B-9F4B-9B7C-0C0B49F13092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84316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58AEA-D16B-9F4B-9B7C-0C0B49F13092}" type="slidenum">
              <a:rPr lang="en-DE" smtClean="0"/>
              <a:t>20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0751295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DE" dirty="0"/>
              <a:t>HKS entirely invariant to rotation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58AEA-D16B-9F4B-9B7C-0C0B49F13092}" type="slidenum">
              <a:rPr lang="en-DE" smtClean="0"/>
              <a:t>21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34164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DiffusionNet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strong features: sampling, resolution, representation independence (experiments show no true invariance to representation and resolution, but robustness)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Trained on 277 samples, annotations suffer from inter-observer variability (previous research showed measured 1.5), training on more samples likely improve accuracy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58AEA-D16B-9F4B-9B7C-0C0B49F13092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272235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Photo captured by 5 cameras, 2 frontal, 2 rear, 1 above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Mesh reconstructed</a:t>
            </a:r>
            <a:endParaRPr lang="en-GB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58AEA-D16B-9F4B-9B7C-0C0B49F13092}" type="slidenum">
              <a:rPr lang="en-DE" smtClean="0"/>
              <a:t>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857495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Building gradients is accelerated by CUDA, other operators not yet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HKS not fully converged, 8 instead of 4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diffusionnet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blocks, wider networks seems to help, maybe even larger?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58AEA-D16B-9F4B-9B7C-0C0B49F13092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2804889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Around 1200 samples with annotation: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Zhu-Ramanan mixture of trees algorithm with sub- sequent 2D to 3D projection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Manually annotated 307 samples (two annotators, each did half of the annotations)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 variability of 3.81mm suggests Headspace labels are noisy/inaccurate. (healthy inter observer variability 1.5mm)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58AEA-D16B-9F4B-9B7C-0C0B49F13092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96661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Headspace labels: 68 landmarks, many non-anatomical, hard to define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DE" dirty="0"/>
              <a:t>12 anatomical landmarks, meaningful/medically definable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DE" dirty="0"/>
          </a:p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58AEA-D16B-9F4B-9B7C-0C0B49F13092}" type="slidenum">
              <a:rPr lang="en-DE" smtClean="0"/>
              <a:t>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623594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Most literature about 2D facial landmarking: generative models, CNN on 2D images</a:t>
            </a:r>
          </a:p>
          <a:p>
            <a:r>
              <a:rPr lang="en-GB" dirty="0"/>
              <a:t>Difficulty for 3D: different representations</a:t>
            </a:r>
          </a:p>
          <a:p>
            <a:endParaRPr lang="en-GB" dirty="0"/>
          </a:p>
          <a:p>
            <a:r>
              <a:rPr lang="en-GB" dirty="0"/>
              <a:t>Multi-view: 2D images taken from views in different angles, apply CNN to each, pooling to combine features; Drawback: information loss in reconstruction to 3D, illumination differences, object occlusion</a:t>
            </a:r>
          </a:p>
          <a:p>
            <a:endParaRPr lang="en-GB" dirty="0"/>
          </a:p>
          <a:p>
            <a:r>
              <a:rPr lang="en-GB" dirty="0"/>
              <a:t>Volumetric approaches: </a:t>
            </a:r>
            <a:r>
              <a:rPr lang="en-GB" dirty="0" err="1"/>
              <a:t>voxelize</a:t>
            </a:r>
            <a:r>
              <a:rPr lang="en-GB" dirty="0"/>
              <a:t> into grid (smallest unit is fixed-size voxel), can apply 3D convolutions; drawback: information loss by discretization, complexity grows cubically (high computation times and memory footprint)</a:t>
            </a:r>
          </a:p>
          <a:p>
            <a:endParaRPr lang="en-GB" dirty="0"/>
          </a:p>
          <a:p>
            <a:r>
              <a:rPr lang="en-GB" dirty="0"/>
              <a:t>Point Cloud: (1) irregularity: points irregularly sampled (sparse/densely occupied regions); (2) </a:t>
            </a:r>
            <a:r>
              <a:rPr lang="en-GB" dirty="0" err="1"/>
              <a:t>unstructuredness</a:t>
            </a:r>
            <a:r>
              <a:rPr lang="en-GB" dirty="0"/>
              <a:t>: distance between points not fixed (unlike Multiview or voxel which lie on grid); (3) </a:t>
            </a:r>
            <a:r>
              <a:rPr lang="en-GB" dirty="0" err="1"/>
              <a:t>unorderedness</a:t>
            </a:r>
            <a:r>
              <a:rPr lang="en-GB" dirty="0"/>
              <a:t>: permutation invariance, points can be shuffled without changing the point cloud</a:t>
            </a:r>
          </a:p>
          <a:p>
            <a:endParaRPr lang="en-GB" dirty="0"/>
          </a:p>
          <a:p>
            <a:r>
              <a:rPr lang="en-GB" dirty="0"/>
              <a:t>Mesh: graph based methods can be applied, Networks specialized for surface-based learning such as </a:t>
            </a:r>
            <a:r>
              <a:rPr lang="en-GB" dirty="0" err="1"/>
              <a:t>MeshCNN</a:t>
            </a:r>
            <a:r>
              <a:rPr lang="en-GB" dirty="0"/>
              <a:t> rare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58AEA-D16B-9F4B-9B7C-0C0B49F13092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4688882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Sampling independent: can deal with irregular sampling in mesh/</a:t>
            </a:r>
            <a:r>
              <a:rPr lang="en-GB" dirty="0" err="1"/>
              <a:t>pcl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resolution independent: does not overfit on high/low resolution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representation independent: can train on point cloud, apply model on meshes or vice versa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(claims, how much they hold discuss later)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Diffusion: 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used for communicating information across points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diffusion time defines local or global support (receptive field), similar to average pooling, block 0 local diffusion, block 3 almost global diffusion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different time for each channel, time is learnt so not necessary to manually set as e.g. for convolutional kernel size or pooling size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spatial gradient features, main purpose, to expand the network’s filter space beyond </a:t>
            </a:r>
            <a:r>
              <a:rPr lang="en-GB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radiallly</a:t>
            </a: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symmetric filters to directional filters</a:t>
            </a:r>
            <a:endParaRPr lang="en-GB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58AEA-D16B-9F4B-9B7C-0C0B49F13092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071007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partial differential equation that describes the distribution of heat or temperature in space (scalar field u) over time</a:t>
            </a:r>
          </a:p>
          <a:p>
            <a:endParaRPr lang="en-GB" b="1" dirty="0"/>
          </a:p>
          <a:p>
            <a:r>
              <a:rPr lang="en-GB" b="1" dirty="0"/>
              <a:t>Laplace–</a:t>
            </a:r>
            <a:r>
              <a:rPr lang="en-GB" b="1" dirty="0" err="1"/>
              <a:t>Beltrami</a:t>
            </a:r>
            <a:r>
              <a:rPr lang="en-GB" b="1" dirty="0"/>
              <a:t> operator</a:t>
            </a:r>
            <a:r>
              <a:rPr lang="en-GB" dirty="0"/>
              <a:t> is a generalization of the </a:t>
            </a:r>
            <a:r>
              <a:rPr lang="en-GB" dirty="0">
                <a:hlinkClick r:id="rId3" tooltip="Laplace operator"/>
              </a:rPr>
              <a:t>Laplace operator</a:t>
            </a:r>
            <a:r>
              <a:rPr lang="en-GB" dirty="0"/>
              <a:t> to functions defined on </a:t>
            </a:r>
            <a:r>
              <a:rPr lang="en-GB" dirty="0">
                <a:hlinkClick r:id="rId4" tooltip="Submanifold"/>
              </a:rPr>
              <a:t>submanifolds</a:t>
            </a:r>
            <a:r>
              <a:rPr lang="en-GB" dirty="0"/>
              <a:t> in </a:t>
            </a:r>
            <a:r>
              <a:rPr lang="en-GB" dirty="0">
                <a:hlinkClick r:id="rId5" tooltip="Euclidean space"/>
              </a:rPr>
              <a:t>Euclidean space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58AEA-D16B-9F4B-9B7C-0C0B49F13092}" type="slidenum">
              <a:rPr lang="en-DE" smtClean="0"/>
              <a:t>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946380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/>
              <a:t>Operators precomputed, otherwise training time very long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HKS: 16 values logarithmically spaced between 0.01 and 1</a:t>
            </a:r>
            <a:endParaRPr lang="en-GB" dirty="0"/>
          </a:p>
          <a:p>
            <a:endParaRPr lang="en-GB" dirty="0"/>
          </a:p>
          <a:p>
            <a:r>
              <a:rPr lang="en-GB" dirty="0"/>
              <a:t>Block width / Number of features</a:t>
            </a:r>
          </a:p>
          <a:p>
            <a:endParaRPr lang="en-GB" dirty="0"/>
          </a:p>
          <a:p>
            <a:r>
              <a:rPr lang="en-GB" dirty="0"/>
              <a:t>Skip connection: simple addition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58AEA-D16B-9F4B-9B7C-0C0B49F13092}" type="slidenum">
              <a:rPr lang="en-DE" smtClean="0"/>
              <a:t>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1667088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Original resolution: 100-200k vertices</a:t>
            </a:r>
          </a:p>
          <a:p>
            <a:r>
              <a:rPr lang="en-GB" dirty="0" err="1"/>
              <a:t>Downsampling</a:t>
            </a:r>
            <a:r>
              <a:rPr lang="en-GB" dirty="0"/>
              <a:t> done by simplification in </a:t>
            </a:r>
            <a:r>
              <a:rPr lang="en-GB" dirty="0" err="1"/>
              <a:t>pymeshlab</a:t>
            </a:r>
            <a:r>
              <a:rPr lang="en-GB" dirty="0"/>
              <a:t> (python interface for 3d processing software </a:t>
            </a:r>
            <a:r>
              <a:rPr lang="en-GB" dirty="0" err="1"/>
              <a:t>meshlab</a:t>
            </a:r>
            <a:r>
              <a:rPr lang="en-GB" dirty="0"/>
              <a:t>)</a:t>
            </a:r>
          </a:p>
          <a:p>
            <a:endParaRPr lang="en-GB" dirty="0"/>
          </a:p>
          <a:p>
            <a:r>
              <a:rPr lang="en-GB" dirty="0"/>
              <a:t>Own channel for each landmark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358AEA-D16B-9F4B-9B7C-0C0B49F13092}" type="slidenum">
              <a:rPr lang="en-DE" smtClean="0"/>
              <a:t>10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886468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8" name="Rechthoek 7"/>
          <p:cNvSpPr/>
          <p:nvPr/>
        </p:nvSpPr>
        <p:spPr>
          <a:xfrm>
            <a:off x="521500" y="468000"/>
            <a:ext cx="8100000" cy="2905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6000" y="942026"/>
            <a:ext cx="7452000" cy="533400"/>
          </a:xfrm>
        </p:spPr>
        <p:txBody>
          <a:bodyPr>
            <a:noAutofit/>
          </a:bodyPr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845540" y="1427086"/>
            <a:ext cx="7452000" cy="533400"/>
          </a:xfrm>
        </p:spPr>
        <p:txBody>
          <a:bodyPr>
            <a:noAutofit/>
          </a:bodyPr>
          <a:lstStyle>
            <a:lvl1pPr marL="0" indent="0" algn="l">
              <a:lnSpc>
                <a:spcPts val="4200"/>
              </a:lnSpc>
              <a:buNone/>
              <a:defRPr sz="4000">
                <a:solidFill>
                  <a:schemeClr val="bg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11" name="Rechthoek 10"/>
          <p:cNvSpPr/>
          <p:nvPr/>
        </p:nvSpPr>
        <p:spPr>
          <a:xfrm>
            <a:off x="521500" y="3708000"/>
            <a:ext cx="8100000" cy="1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846000" y="2657578"/>
            <a:ext cx="5346157" cy="635000"/>
          </a:xfrm>
        </p:spPr>
        <p:txBody>
          <a:bodyPr>
            <a:noAutofit/>
          </a:bodyPr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0" y="4383446"/>
            <a:ext cx="2440350" cy="3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79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fsluitende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522000" y="788400"/>
            <a:ext cx="8100000" cy="5328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nl-NL" dirty="0"/>
              <a:t>Dank voor uw aandacht</a:t>
            </a:r>
          </a:p>
        </p:txBody>
      </p:sp>
      <p:sp>
        <p:nvSpPr>
          <p:cNvPr id="7" name="Rechthoek 6"/>
          <p:cNvSpPr/>
          <p:nvPr/>
        </p:nvSpPr>
        <p:spPr>
          <a:xfrm>
            <a:off x="0" y="4637505"/>
            <a:ext cx="9144000" cy="50599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grpSp>
        <p:nvGrpSpPr>
          <p:cNvPr id="59" name="Groep 58"/>
          <p:cNvGrpSpPr/>
          <p:nvPr/>
        </p:nvGrpSpPr>
        <p:grpSpPr>
          <a:xfrm>
            <a:off x="7488238" y="4356100"/>
            <a:ext cx="647700" cy="928688"/>
            <a:chOff x="7488238" y="4356100"/>
            <a:chExt cx="647700" cy="928688"/>
          </a:xfrm>
        </p:grpSpPr>
        <p:sp>
          <p:nvSpPr>
            <p:cNvPr id="33" name="AutoShape 31"/>
            <p:cNvSpPr>
              <a:spLocks noChangeAspect="1" noChangeArrowheads="1" noTextEdit="1"/>
            </p:cNvSpPr>
            <p:nvPr/>
          </p:nvSpPr>
          <p:spPr bwMode="auto">
            <a:xfrm>
              <a:off x="7488238" y="4356100"/>
              <a:ext cx="647700" cy="928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4" name="Rectangle 33"/>
            <p:cNvSpPr>
              <a:spLocks noChangeArrowheads="1"/>
            </p:cNvSpPr>
            <p:nvPr/>
          </p:nvSpPr>
          <p:spPr bwMode="auto">
            <a:xfrm>
              <a:off x="7488238" y="4356100"/>
              <a:ext cx="647700" cy="787400"/>
            </a:xfrm>
            <a:prstGeom prst="rect">
              <a:avLst/>
            </a:prstGeom>
            <a:solidFill>
              <a:srgbClr val="00AF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5" name="Freeform 34"/>
            <p:cNvSpPr>
              <a:spLocks noEditPoints="1"/>
            </p:cNvSpPr>
            <p:nvPr/>
          </p:nvSpPr>
          <p:spPr bwMode="auto">
            <a:xfrm>
              <a:off x="7608888" y="4745038"/>
              <a:ext cx="39688" cy="39688"/>
            </a:xfrm>
            <a:custGeom>
              <a:avLst/>
              <a:gdLst>
                <a:gd name="T0" fmla="*/ 58 w 62"/>
                <a:gd name="T1" fmla="*/ 2 h 62"/>
                <a:gd name="T2" fmla="*/ 57 w 62"/>
                <a:gd name="T3" fmla="*/ 6 h 62"/>
                <a:gd name="T4" fmla="*/ 7 w 62"/>
                <a:gd name="T5" fmla="*/ 4 h 62"/>
                <a:gd name="T6" fmla="*/ 3 w 62"/>
                <a:gd name="T7" fmla="*/ 0 h 62"/>
                <a:gd name="T8" fmla="*/ 0 w 62"/>
                <a:gd name="T9" fmla="*/ 0 h 62"/>
                <a:gd name="T10" fmla="*/ 0 w 62"/>
                <a:gd name="T11" fmla="*/ 31 h 62"/>
                <a:gd name="T12" fmla="*/ 32 w 62"/>
                <a:gd name="T13" fmla="*/ 62 h 62"/>
                <a:gd name="T14" fmla="*/ 61 w 62"/>
                <a:gd name="T15" fmla="*/ 28 h 62"/>
                <a:gd name="T16" fmla="*/ 62 w 62"/>
                <a:gd name="T17" fmla="*/ 2 h 62"/>
                <a:gd name="T18" fmla="*/ 58 w 62"/>
                <a:gd name="T19" fmla="*/ 2 h 62"/>
                <a:gd name="T20" fmla="*/ 52 w 62"/>
                <a:gd name="T21" fmla="*/ 32 h 62"/>
                <a:gd name="T22" fmla="*/ 32 w 62"/>
                <a:gd name="T23" fmla="*/ 49 h 62"/>
                <a:gd name="T24" fmla="*/ 7 w 62"/>
                <a:gd name="T25" fmla="*/ 29 h 62"/>
                <a:gd name="T26" fmla="*/ 7 w 62"/>
                <a:gd name="T27" fmla="*/ 17 h 62"/>
                <a:gd name="T28" fmla="*/ 53 w 62"/>
                <a:gd name="T29" fmla="*/ 19 h 62"/>
                <a:gd name="T30" fmla="*/ 52 w 62"/>
                <a:gd name="T31" fmla="*/ 3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" h="62">
                  <a:moveTo>
                    <a:pt x="58" y="2"/>
                  </a:moveTo>
                  <a:cubicBezTo>
                    <a:pt x="57" y="6"/>
                    <a:pt x="57" y="6"/>
                    <a:pt x="57" y="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45"/>
                    <a:pt x="13" y="62"/>
                    <a:pt x="32" y="62"/>
                  </a:cubicBezTo>
                  <a:cubicBezTo>
                    <a:pt x="51" y="61"/>
                    <a:pt x="59" y="44"/>
                    <a:pt x="61" y="28"/>
                  </a:cubicBezTo>
                  <a:cubicBezTo>
                    <a:pt x="62" y="2"/>
                    <a:pt x="62" y="2"/>
                    <a:pt x="62" y="2"/>
                  </a:cubicBezTo>
                  <a:lnTo>
                    <a:pt x="58" y="2"/>
                  </a:lnTo>
                  <a:close/>
                  <a:moveTo>
                    <a:pt x="52" y="32"/>
                  </a:moveTo>
                  <a:cubicBezTo>
                    <a:pt x="51" y="39"/>
                    <a:pt x="43" y="48"/>
                    <a:pt x="32" y="49"/>
                  </a:cubicBezTo>
                  <a:cubicBezTo>
                    <a:pt x="18" y="49"/>
                    <a:pt x="8" y="38"/>
                    <a:pt x="7" y="29"/>
                  </a:cubicBezTo>
                  <a:cubicBezTo>
                    <a:pt x="7" y="20"/>
                    <a:pt x="7" y="17"/>
                    <a:pt x="7" y="17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3" y="24"/>
                    <a:pt x="54" y="27"/>
                    <a:pt x="52" y="3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6" name="Freeform 35"/>
            <p:cNvSpPr>
              <a:spLocks/>
            </p:cNvSpPr>
            <p:nvPr/>
          </p:nvSpPr>
          <p:spPr bwMode="auto">
            <a:xfrm>
              <a:off x="7621588" y="4824413"/>
              <a:ext cx="41275" cy="26988"/>
            </a:xfrm>
            <a:custGeom>
              <a:avLst/>
              <a:gdLst>
                <a:gd name="T0" fmla="*/ 0 w 26"/>
                <a:gd name="T1" fmla="*/ 9 h 17"/>
                <a:gd name="T2" fmla="*/ 4 w 26"/>
                <a:gd name="T3" fmla="*/ 17 h 17"/>
                <a:gd name="T4" fmla="*/ 5 w 26"/>
                <a:gd name="T5" fmla="*/ 16 h 17"/>
                <a:gd name="T6" fmla="*/ 4 w 26"/>
                <a:gd name="T7" fmla="*/ 14 h 17"/>
                <a:gd name="T8" fmla="*/ 23 w 26"/>
                <a:gd name="T9" fmla="*/ 6 h 17"/>
                <a:gd name="T10" fmla="*/ 24 w 26"/>
                <a:gd name="T11" fmla="*/ 7 h 17"/>
                <a:gd name="T12" fmla="*/ 26 w 26"/>
                <a:gd name="T13" fmla="*/ 6 h 17"/>
                <a:gd name="T14" fmla="*/ 22 w 26"/>
                <a:gd name="T15" fmla="*/ 0 h 17"/>
                <a:gd name="T16" fmla="*/ 21 w 26"/>
                <a:gd name="T17" fmla="*/ 0 h 17"/>
                <a:gd name="T18" fmla="*/ 21 w 26"/>
                <a:gd name="T19" fmla="*/ 2 h 17"/>
                <a:gd name="T20" fmla="*/ 3 w 26"/>
                <a:gd name="T21" fmla="*/ 10 h 17"/>
                <a:gd name="T22" fmla="*/ 1 w 26"/>
                <a:gd name="T23" fmla="*/ 9 h 17"/>
                <a:gd name="T24" fmla="*/ 0 w 26"/>
                <a:gd name="T2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6" h="17">
                  <a:moveTo>
                    <a:pt x="0" y="9"/>
                  </a:moveTo>
                  <a:lnTo>
                    <a:pt x="4" y="17"/>
                  </a:lnTo>
                  <a:lnTo>
                    <a:pt x="5" y="16"/>
                  </a:lnTo>
                  <a:lnTo>
                    <a:pt x="4" y="14"/>
                  </a:lnTo>
                  <a:lnTo>
                    <a:pt x="23" y="6"/>
                  </a:lnTo>
                  <a:lnTo>
                    <a:pt x="24" y="7"/>
                  </a:lnTo>
                  <a:lnTo>
                    <a:pt x="26" y="6"/>
                  </a:lnTo>
                  <a:lnTo>
                    <a:pt x="22" y="0"/>
                  </a:lnTo>
                  <a:lnTo>
                    <a:pt x="21" y="0"/>
                  </a:lnTo>
                  <a:lnTo>
                    <a:pt x="21" y="2"/>
                  </a:lnTo>
                  <a:lnTo>
                    <a:pt x="3" y="10"/>
                  </a:lnTo>
                  <a:lnTo>
                    <a:pt x="1" y="9"/>
                  </a:lnTo>
                  <a:lnTo>
                    <a:pt x="0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7" name="Freeform 36"/>
            <p:cNvSpPr>
              <a:spLocks/>
            </p:cNvSpPr>
            <p:nvPr/>
          </p:nvSpPr>
          <p:spPr bwMode="auto">
            <a:xfrm>
              <a:off x="7612063" y="4787900"/>
              <a:ext cx="42863" cy="41275"/>
            </a:xfrm>
            <a:custGeom>
              <a:avLst/>
              <a:gdLst>
                <a:gd name="T0" fmla="*/ 31 w 67"/>
                <a:gd name="T1" fmla="*/ 60 h 65"/>
                <a:gd name="T2" fmla="*/ 31 w 67"/>
                <a:gd name="T3" fmla="*/ 62 h 65"/>
                <a:gd name="T4" fmla="*/ 17 w 67"/>
                <a:gd name="T5" fmla="*/ 65 h 65"/>
                <a:gd name="T6" fmla="*/ 5 w 67"/>
                <a:gd name="T7" fmla="*/ 45 h 65"/>
                <a:gd name="T8" fmla="*/ 26 w 67"/>
                <a:gd name="T9" fmla="*/ 7 h 65"/>
                <a:gd name="T10" fmla="*/ 65 w 67"/>
                <a:gd name="T11" fmla="*/ 32 h 65"/>
                <a:gd name="T12" fmla="*/ 67 w 67"/>
                <a:gd name="T13" fmla="*/ 47 h 65"/>
                <a:gd name="T14" fmla="*/ 55 w 67"/>
                <a:gd name="T15" fmla="*/ 50 h 65"/>
                <a:gd name="T16" fmla="*/ 54 w 67"/>
                <a:gd name="T17" fmla="*/ 48 h 65"/>
                <a:gd name="T18" fmla="*/ 58 w 67"/>
                <a:gd name="T19" fmla="*/ 31 h 65"/>
                <a:gd name="T20" fmla="*/ 36 w 67"/>
                <a:gd name="T21" fmla="*/ 19 h 65"/>
                <a:gd name="T22" fmla="*/ 43 w 67"/>
                <a:gd name="T23" fmla="*/ 48 h 65"/>
                <a:gd name="T24" fmla="*/ 48 w 67"/>
                <a:gd name="T25" fmla="*/ 50 h 65"/>
                <a:gd name="T26" fmla="*/ 48 w 67"/>
                <a:gd name="T27" fmla="*/ 52 h 65"/>
                <a:gd name="T28" fmla="*/ 35 w 67"/>
                <a:gd name="T29" fmla="*/ 56 h 65"/>
                <a:gd name="T30" fmla="*/ 34 w 67"/>
                <a:gd name="T31" fmla="*/ 53 h 65"/>
                <a:gd name="T32" fmla="*/ 36 w 67"/>
                <a:gd name="T33" fmla="*/ 50 h 65"/>
                <a:gd name="T34" fmla="*/ 28 w 67"/>
                <a:gd name="T35" fmla="*/ 22 h 65"/>
                <a:gd name="T36" fmla="*/ 11 w 67"/>
                <a:gd name="T37" fmla="*/ 44 h 65"/>
                <a:gd name="T38" fmla="*/ 31 w 67"/>
                <a:gd name="T39" fmla="*/ 6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" h="65">
                  <a:moveTo>
                    <a:pt x="31" y="60"/>
                  </a:moveTo>
                  <a:cubicBezTo>
                    <a:pt x="31" y="62"/>
                    <a:pt x="31" y="62"/>
                    <a:pt x="31" y="62"/>
                  </a:cubicBezTo>
                  <a:cubicBezTo>
                    <a:pt x="17" y="65"/>
                    <a:pt x="17" y="65"/>
                    <a:pt x="17" y="65"/>
                  </a:cubicBezTo>
                  <a:cubicBezTo>
                    <a:pt x="10" y="60"/>
                    <a:pt x="6" y="54"/>
                    <a:pt x="5" y="45"/>
                  </a:cubicBezTo>
                  <a:cubicBezTo>
                    <a:pt x="0" y="29"/>
                    <a:pt x="5" y="13"/>
                    <a:pt x="26" y="7"/>
                  </a:cubicBezTo>
                  <a:cubicBezTo>
                    <a:pt x="51" y="0"/>
                    <a:pt x="60" y="14"/>
                    <a:pt x="65" y="32"/>
                  </a:cubicBezTo>
                  <a:cubicBezTo>
                    <a:pt x="66" y="37"/>
                    <a:pt x="66" y="41"/>
                    <a:pt x="67" y="47"/>
                  </a:cubicBezTo>
                  <a:cubicBezTo>
                    <a:pt x="55" y="50"/>
                    <a:pt x="55" y="50"/>
                    <a:pt x="55" y="50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8" y="44"/>
                    <a:pt x="60" y="37"/>
                    <a:pt x="58" y="31"/>
                  </a:cubicBezTo>
                  <a:cubicBezTo>
                    <a:pt x="56" y="21"/>
                    <a:pt x="45" y="16"/>
                    <a:pt x="36" y="19"/>
                  </a:cubicBezTo>
                  <a:cubicBezTo>
                    <a:pt x="43" y="48"/>
                    <a:pt x="43" y="48"/>
                    <a:pt x="43" y="48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52"/>
                    <a:pt x="48" y="52"/>
                    <a:pt x="48" y="52"/>
                  </a:cubicBezTo>
                  <a:cubicBezTo>
                    <a:pt x="35" y="56"/>
                    <a:pt x="35" y="56"/>
                    <a:pt x="35" y="56"/>
                  </a:cubicBezTo>
                  <a:cubicBezTo>
                    <a:pt x="34" y="53"/>
                    <a:pt x="34" y="53"/>
                    <a:pt x="34" y="53"/>
                  </a:cubicBezTo>
                  <a:cubicBezTo>
                    <a:pt x="36" y="50"/>
                    <a:pt x="36" y="50"/>
                    <a:pt x="36" y="50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17" y="22"/>
                    <a:pt x="9" y="33"/>
                    <a:pt x="11" y="44"/>
                  </a:cubicBezTo>
                  <a:cubicBezTo>
                    <a:pt x="13" y="51"/>
                    <a:pt x="21" y="59"/>
                    <a:pt x="31" y="6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8" name="Freeform 37"/>
            <p:cNvSpPr>
              <a:spLocks/>
            </p:cNvSpPr>
            <p:nvPr/>
          </p:nvSpPr>
          <p:spPr bwMode="auto">
            <a:xfrm>
              <a:off x="7624763" y="4732338"/>
              <a:ext cx="9525" cy="9525"/>
            </a:xfrm>
            <a:custGeom>
              <a:avLst/>
              <a:gdLst>
                <a:gd name="T0" fmla="*/ 1 w 17"/>
                <a:gd name="T1" fmla="*/ 11 h 16"/>
                <a:gd name="T2" fmla="*/ 5 w 17"/>
                <a:gd name="T3" fmla="*/ 1 h 16"/>
                <a:gd name="T4" fmla="*/ 15 w 17"/>
                <a:gd name="T5" fmla="*/ 4 h 16"/>
                <a:gd name="T6" fmla="*/ 11 w 17"/>
                <a:gd name="T7" fmla="*/ 14 h 16"/>
                <a:gd name="T8" fmla="*/ 1 w 17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1" y="11"/>
                  </a:moveTo>
                  <a:cubicBezTo>
                    <a:pt x="0" y="7"/>
                    <a:pt x="1" y="3"/>
                    <a:pt x="5" y="1"/>
                  </a:cubicBezTo>
                  <a:cubicBezTo>
                    <a:pt x="9" y="0"/>
                    <a:pt x="13" y="1"/>
                    <a:pt x="15" y="4"/>
                  </a:cubicBezTo>
                  <a:cubicBezTo>
                    <a:pt x="17" y="7"/>
                    <a:pt x="15" y="12"/>
                    <a:pt x="11" y="14"/>
                  </a:cubicBezTo>
                  <a:cubicBezTo>
                    <a:pt x="7" y="16"/>
                    <a:pt x="3" y="14"/>
                    <a:pt x="1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39" name="Freeform 38"/>
            <p:cNvSpPr>
              <a:spLocks/>
            </p:cNvSpPr>
            <p:nvPr/>
          </p:nvSpPr>
          <p:spPr bwMode="auto">
            <a:xfrm>
              <a:off x="7650163" y="4846638"/>
              <a:ext cx="9525" cy="9525"/>
            </a:xfrm>
            <a:custGeom>
              <a:avLst/>
              <a:gdLst>
                <a:gd name="T0" fmla="*/ 1 w 15"/>
                <a:gd name="T1" fmla="*/ 11 h 16"/>
                <a:gd name="T2" fmla="*/ 3 w 15"/>
                <a:gd name="T3" fmla="*/ 2 h 16"/>
                <a:gd name="T4" fmla="*/ 14 w 15"/>
                <a:gd name="T5" fmla="*/ 6 h 16"/>
                <a:gd name="T6" fmla="*/ 10 w 15"/>
                <a:gd name="T7" fmla="*/ 15 h 16"/>
                <a:gd name="T8" fmla="*/ 1 w 15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16">
                  <a:moveTo>
                    <a:pt x="1" y="11"/>
                  </a:moveTo>
                  <a:cubicBezTo>
                    <a:pt x="0" y="8"/>
                    <a:pt x="1" y="3"/>
                    <a:pt x="3" y="2"/>
                  </a:cubicBezTo>
                  <a:cubicBezTo>
                    <a:pt x="6" y="0"/>
                    <a:pt x="11" y="2"/>
                    <a:pt x="14" y="6"/>
                  </a:cubicBezTo>
                  <a:cubicBezTo>
                    <a:pt x="15" y="9"/>
                    <a:pt x="14" y="13"/>
                    <a:pt x="10" y="15"/>
                  </a:cubicBezTo>
                  <a:cubicBezTo>
                    <a:pt x="7" y="16"/>
                    <a:pt x="3" y="15"/>
                    <a:pt x="1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0" name="Freeform 39"/>
            <p:cNvSpPr>
              <a:spLocks/>
            </p:cNvSpPr>
            <p:nvPr/>
          </p:nvSpPr>
          <p:spPr bwMode="auto">
            <a:xfrm>
              <a:off x="7870826" y="4930775"/>
              <a:ext cx="11113" cy="11113"/>
            </a:xfrm>
            <a:custGeom>
              <a:avLst/>
              <a:gdLst>
                <a:gd name="T0" fmla="*/ 2 w 16"/>
                <a:gd name="T1" fmla="*/ 11 h 16"/>
                <a:gd name="T2" fmla="*/ 6 w 16"/>
                <a:gd name="T3" fmla="*/ 1 h 16"/>
                <a:gd name="T4" fmla="*/ 15 w 16"/>
                <a:gd name="T5" fmla="*/ 5 h 16"/>
                <a:gd name="T6" fmla="*/ 11 w 16"/>
                <a:gd name="T7" fmla="*/ 14 h 16"/>
                <a:gd name="T8" fmla="*/ 2 w 16"/>
                <a:gd name="T9" fmla="*/ 1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2" y="11"/>
                  </a:moveTo>
                  <a:cubicBezTo>
                    <a:pt x="0" y="7"/>
                    <a:pt x="2" y="3"/>
                    <a:pt x="6" y="1"/>
                  </a:cubicBezTo>
                  <a:cubicBezTo>
                    <a:pt x="9" y="0"/>
                    <a:pt x="13" y="1"/>
                    <a:pt x="15" y="5"/>
                  </a:cubicBezTo>
                  <a:cubicBezTo>
                    <a:pt x="16" y="8"/>
                    <a:pt x="15" y="12"/>
                    <a:pt x="11" y="14"/>
                  </a:cubicBezTo>
                  <a:cubicBezTo>
                    <a:pt x="8" y="16"/>
                    <a:pt x="4" y="14"/>
                    <a:pt x="2" y="1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1" name="Freeform 40"/>
            <p:cNvSpPr>
              <a:spLocks/>
            </p:cNvSpPr>
            <p:nvPr/>
          </p:nvSpPr>
          <p:spPr bwMode="auto">
            <a:xfrm>
              <a:off x="7627938" y="4665663"/>
              <a:ext cx="39688" cy="28575"/>
            </a:xfrm>
            <a:custGeom>
              <a:avLst/>
              <a:gdLst>
                <a:gd name="T0" fmla="*/ 4 w 25"/>
                <a:gd name="T1" fmla="*/ 0 h 18"/>
                <a:gd name="T2" fmla="*/ 0 w 25"/>
                <a:gd name="T3" fmla="*/ 8 h 18"/>
                <a:gd name="T4" fmla="*/ 1 w 25"/>
                <a:gd name="T5" fmla="*/ 9 h 18"/>
                <a:gd name="T6" fmla="*/ 3 w 25"/>
                <a:gd name="T7" fmla="*/ 7 h 18"/>
                <a:gd name="T8" fmla="*/ 20 w 25"/>
                <a:gd name="T9" fmla="*/ 16 h 18"/>
                <a:gd name="T10" fmla="*/ 20 w 25"/>
                <a:gd name="T11" fmla="*/ 18 h 18"/>
                <a:gd name="T12" fmla="*/ 22 w 25"/>
                <a:gd name="T13" fmla="*/ 18 h 18"/>
                <a:gd name="T14" fmla="*/ 25 w 25"/>
                <a:gd name="T15" fmla="*/ 12 h 18"/>
                <a:gd name="T16" fmla="*/ 24 w 25"/>
                <a:gd name="T17" fmla="*/ 11 h 18"/>
                <a:gd name="T18" fmla="*/ 22 w 25"/>
                <a:gd name="T19" fmla="*/ 12 h 18"/>
                <a:gd name="T20" fmla="*/ 5 w 25"/>
                <a:gd name="T21" fmla="*/ 3 h 18"/>
                <a:gd name="T22" fmla="*/ 5 w 25"/>
                <a:gd name="T23" fmla="*/ 1 h 18"/>
                <a:gd name="T24" fmla="*/ 4 w 25"/>
                <a:gd name="T2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18">
                  <a:moveTo>
                    <a:pt x="4" y="0"/>
                  </a:moveTo>
                  <a:lnTo>
                    <a:pt x="0" y="8"/>
                  </a:lnTo>
                  <a:lnTo>
                    <a:pt x="1" y="9"/>
                  </a:lnTo>
                  <a:lnTo>
                    <a:pt x="3" y="7"/>
                  </a:lnTo>
                  <a:lnTo>
                    <a:pt x="20" y="16"/>
                  </a:lnTo>
                  <a:lnTo>
                    <a:pt x="20" y="18"/>
                  </a:lnTo>
                  <a:lnTo>
                    <a:pt x="22" y="18"/>
                  </a:lnTo>
                  <a:lnTo>
                    <a:pt x="25" y="12"/>
                  </a:lnTo>
                  <a:lnTo>
                    <a:pt x="24" y="11"/>
                  </a:lnTo>
                  <a:lnTo>
                    <a:pt x="22" y="12"/>
                  </a:lnTo>
                  <a:lnTo>
                    <a:pt x="5" y="3"/>
                  </a:lnTo>
                  <a:lnTo>
                    <a:pt x="5" y="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2" name="Freeform 41"/>
            <p:cNvSpPr>
              <a:spLocks/>
            </p:cNvSpPr>
            <p:nvPr/>
          </p:nvSpPr>
          <p:spPr bwMode="auto">
            <a:xfrm>
              <a:off x="7613651" y="4684713"/>
              <a:ext cx="46038" cy="44450"/>
            </a:xfrm>
            <a:custGeom>
              <a:avLst/>
              <a:gdLst>
                <a:gd name="T0" fmla="*/ 24 w 29"/>
                <a:gd name="T1" fmla="*/ 23 h 28"/>
                <a:gd name="T2" fmla="*/ 23 w 29"/>
                <a:gd name="T3" fmla="*/ 22 h 28"/>
                <a:gd name="T4" fmla="*/ 22 w 29"/>
                <a:gd name="T5" fmla="*/ 23 h 28"/>
                <a:gd name="T6" fmla="*/ 9 w 29"/>
                <a:gd name="T7" fmla="*/ 20 h 28"/>
                <a:gd name="T8" fmla="*/ 27 w 29"/>
                <a:gd name="T9" fmla="*/ 13 h 28"/>
                <a:gd name="T10" fmla="*/ 29 w 29"/>
                <a:gd name="T11" fmla="*/ 9 h 28"/>
                <a:gd name="T12" fmla="*/ 28 w 29"/>
                <a:gd name="T13" fmla="*/ 8 h 28"/>
                <a:gd name="T14" fmla="*/ 27 w 29"/>
                <a:gd name="T15" fmla="*/ 9 h 28"/>
                <a:gd name="T16" fmla="*/ 9 w 29"/>
                <a:gd name="T17" fmla="*/ 2 h 28"/>
                <a:gd name="T18" fmla="*/ 9 w 29"/>
                <a:gd name="T19" fmla="*/ 0 h 28"/>
                <a:gd name="T20" fmla="*/ 7 w 29"/>
                <a:gd name="T21" fmla="*/ 0 h 28"/>
                <a:gd name="T22" fmla="*/ 5 w 29"/>
                <a:gd name="T23" fmla="*/ 6 h 28"/>
                <a:gd name="T24" fmla="*/ 7 w 29"/>
                <a:gd name="T25" fmla="*/ 6 h 28"/>
                <a:gd name="T26" fmla="*/ 8 w 29"/>
                <a:gd name="T27" fmla="*/ 6 h 28"/>
                <a:gd name="T28" fmla="*/ 21 w 29"/>
                <a:gd name="T29" fmla="*/ 11 h 28"/>
                <a:gd name="T30" fmla="*/ 1 w 29"/>
                <a:gd name="T31" fmla="*/ 18 h 28"/>
                <a:gd name="T32" fmla="*/ 0 w 29"/>
                <a:gd name="T33" fmla="*/ 22 h 28"/>
                <a:gd name="T34" fmla="*/ 21 w 29"/>
                <a:gd name="T35" fmla="*/ 26 h 28"/>
                <a:gd name="T36" fmla="*/ 22 w 29"/>
                <a:gd name="T37" fmla="*/ 27 h 28"/>
                <a:gd name="T38" fmla="*/ 23 w 29"/>
                <a:gd name="T39" fmla="*/ 28 h 28"/>
                <a:gd name="T40" fmla="*/ 24 w 29"/>
                <a:gd name="T41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28">
                  <a:moveTo>
                    <a:pt x="24" y="23"/>
                  </a:moveTo>
                  <a:lnTo>
                    <a:pt x="23" y="22"/>
                  </a:lnTo>
                  <a:lnTo>
                    <a:pt x="22" y="23"/>
                  </a:lnTo>
                  <a:lnTo>
                    <a:pt x="9" y="20"/>
                  </a:lnTo>
                  <a:lnTo>
                    <a:pt x="27" y="13"/>
                  </a:lnTo>
                  <a:lnTo>
                    <a:pt x="29" y="9"/>
                  </a:lnTo>
                  <a:lnTo>
                    <a:pt x="28" y="8"/>
                  </a:lnTo>
                  <a:lnTo>
                    <a:pt x="27" y="9"/>
                  </a:lnTo>
                  <a:lnTo>
                    <a:pt x="9" y="2"/>
                  </a:lnTo>
                  <a:lnTo>
                    <a:pt x="9" y="0"/>
                  </a:lnTo>
                  <a:lnTo>
                    <a:pt x="7" y="0"/>
                  </a:lnTo>
                  <a:lnTo>
                    <a:pt x="5" y="6"/>
                  </a:lnTo>
                  <a:lnTo>
                    <a:pt x="7" y="6"/>
                  </a:lnTo>
                  <a:lnTo>
                    <a:pt x="8" y="6"/>
                  </a:lnTo>
                  <a:lnTo>
                    <a:pt x="21" y="11"/>
                  </a:lnTo>
                  <a:lnTo>
                    <a:pt x="1" y="18"/>
                  </a:lnTo>
                  <a:lnTo>
                    <a:pt x="0" y="22"/>
                  </a:lnTo>
                  <a:lnTo>
                    <a:pt x="21" y="26"/>
                  </a:lnTo>
                  <a:lnTo>
                    <a:pt x="22" y="27"/>
                  </a:lnTo>
                  <a:lnTo>
                    <a:pt x="23" y="28"/>
                  </a:lnTo>
                  <a:lnTo>
                    <a:pt x="24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3" name="Freeform 42"/>
            <p:cNvSpPr>
              <a:spLocks noEditPoints="1"/>
            </p:cNvSpPr>
            <p:nvPr/>
          </p:nvSpPr>
          <p:spPr bwMode="auto">
            <a:xfrm>
              <a:off x="7677151" y="4889500"/>
              <a:ext cx="39688" cy="39688"/>
            </a:xfrm>
            <a:custGeom>
              <a:avLst/>
              <a:gdLst>
                <a:gd name="T0" fmla="*/ 63 w 63"/>
                <a:gd name="T1" fmla="*/ 30 h 63"/>
                <a:gd name="T2" fmla="*/ 63 w 63"/>
                <a:gd name="T3" fmla="*/ 30 h 63"/>
                <a:gd name="T4" fmla="*/ 56 w 63"/>
                <a:gd name="T5" fmla="*/ 9 h 63"/>
                <a:gd name="T6" fmla="*/ 55 w 63"/>
                <a:gd name="T7" fmla="*/ 8 h 63"/>
                <a:gd name="T8" fmla="*/ 55 w 63"/>
                <a:gd name="T9" fmla="*/ 7 h 63"/>
                <a:gd name="T10" fmla="*/ 55 w 63"/>
                <a:gd name="T11" fmla="*/ 7 h 63"/>
                <a:gd name="T12" fmla="*/ 54 w 63"/>
                <a:gd name="T13" fmla="*/ 7 h 63"/>
                <a:gd name="T14" fmla="*/ 54 w 63"/>
                <a:gd name="T15" fmla="*/ 6 h 63"/>
                <a:gd name="T16" fmla="*/ 32 w 63"/>
                <a:gd name="T17" fmla="*/ 0 h 63"/>
                <a:gd name="T18" fmla="*/ 9 w 63"/>
                <a:gd name="T19" fmla="*/ 14 h 63"/>
                <a:gd name="T20" fmla="*/ 11 w 63"/>
                <a:gd name="T21" fmla="*/ 53 h 63"/>
                <a:gd name="T22" fmla="*/ 11 w 63"/>
                <a:gd name="T23" fmla="*/ 53 h 63"/>
                <a:gd name="T24" fmla="*/ 11 w 63"/>
                <a:gd name="T25" fmla="*/ 53 h 63"/>
                <a:gd name="T26" fmla="*/ 11 w 63"/>
                <a:gd name="T27" fmla="*/ 53 h 63"/>
                <a:gd name="T28" fmla="*/ 11 w 63"/>
                <a:gd name="T29" fmla="*/ 53 h 63"/>
                <a:gd name="T30" fmla="*/ 51 w 63"/>
                <a:gd name="T31" fmla="*/ 53 h 63"/>
                <a:gd name="T32" fmla="*/ 63 w 63"/>
                <a:gd name="T33" fmla="*/ 30 h 63"/>
                <a:gd name="T34" fmla="*/ 43 w 63"/>
                <a:gd name="T35" fmla="*/ 41 h 63"/>
                <a:gd name="T36" fmla="*/ 26 w 63"/>
                <a:gd name="T37" fmla="*/ 50 h 63"/>
                <a:gd name="T38" fmla="*/ 17 w 63"/>
                <a:gd name="T39" fmla="*/ 47 h 63"/>
                <a:gd name="T40" fmla="*/ 16 w 63"/>
                <a:gd name="T41" fmla="*/ 46 h 63"/>
                <a:gd name="T42" fmla="*/ 13 w 63"/>
                <a:gd name="T43" fmla="*/ 38 h 63"/>
                <a:gd name="T44" fmla="*/ 22 w 63"/>
                <a:gd name="T45" fmla="*/ 19 h 63"/>
                <a:gd name="T46" fmla="*/ 48 w 63"/>
                <a:gd name="T47" fmla="*/ 12 h 63"/>
                <a:gd name="T48" fmla="*/ 50 w 63"/>
                <a:gd name="T49" fmla="*/ 12 h 63"/>
                <a:gd name="T50" fmla="*/ 43 w 63"/>
                <a:gd name="T51" fmla="*/ 41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" h="63">
                  <a:moveTo>
                    <a:pt x="63" y="30"/>
                  </a:moveTo>
                  <a:cubicBezTo>
                    <a:pt x="63" y="30"/>
                    <a:pt x="63" y="30"/>
                    <a:pt x="63" y="30"/>
                  </a:cubicBezTo>
                  <a:cubicBezTo>
                    <a:pt x="63" y="21"/>
                    <a:pt x="62" y="14"/>
                    <a:pt x="56" y="9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48" y="1"/>
                    <a:pt x="40" y="0"/>
                    <a:pt x="32" y="0"/>
                  </a:cubicBezTo>
                  <a:cubicBezTo>
                    <a:pt x="23" y="1"/>
                    <a:pt x="15" y="6"/>
                    <a:pt x="9" y="14"/>
                  </a:cubicBezTo>
                  <a:cubicBezTo>
                    <a:pt x="0" y="26"/>
                    <a:pt x="0" y="41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24" y="63"/>
                    <a:pt x="39" y="62"/>
                    <a:pt x="51" y="53"/>
                  </a:cubicBezTo>
                  <a:cubicBezTo>
                    <a:pt x="58" y="47"/>
                    <a:pt x="62" y="38"/>
                    <a:pt x="63" y="30"/>
                  </a:cubicBezTo>
                  <a:moveTo>
                    <a:pt x="43" y="41"/>
                  </a:moveTo>
                  <a:cubicBezTo>
                    <a:pt x="42" y="43"/>
                    <a:pt x="34" y="50"/>
                    <a:pt x="26" y="50"/>
                  </a:cubicBezTo>
                  <a:cubicBezTo>
                    <a:pt x="23" y="50"/>
                    <a:pt x="20" y="49"/>
                    <a:pt x="17" y="47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4" y="44"/>
                    <a:pt x="13" y="41"/>
                    <a:pt x="13" y="38"/>
                  </a:cubicBezTo>
                  <a:cubicBezTo>
                    <a:pt x="12" y="32"/>
                    <a:pt x="18" y="23"/>
                    <a:pt x="22" y="19"/>
                  </a:cubicBezTo>
                  <a:cubicBezTo>
                    <a:pt x="26" y="16"/>
                    <a:pt x="38" y="3"/>
                    <a:pt x="48" y="12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9" y="22"/>
                    <a:pt x="46" y="38"/>
                    <a:pt x="43" y="4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4" name="Freeform 43"/>
            <p:cNvSpPr>
              <a:spLocks/>
            </p:cNvSpPr>
            <p:nvPr/>
          </p:nvSpPr>
          <p:spPr bwMode="auto">
            <a:xfrm>
              <a:off x="7762876" y="4924425"/>
              <a:ext cx="20638" cy="38100"/>
            </a:xfrm>
            <a:custGeom>
              <a:avLst/>
              <a:gdLst>
                <a:gd name="T0" fmla="*/ 0 w 13"/>
                <a:gd name="T1" fmla="*/ 23 h 24"/>
                <a:gd name="T2" fmla="*/ 8 w 13"/>
                <a:gd name="T3" fmla="*/ 24 h 24"/>
                <a:gd name="T4" fmla="*/ 8 w 13"/>
                <a:gd name="T5" fmla="*/ 24 h 24"/>
                <a:gd name="T6" fmla="*/ 7 w 13"/>
                <a:gd name="T7" fmla="*/ 22 h 24"/>
                <a:gd name="T8" fmla="*/ 11 w 13"/>
                <a:gd name="T9" fmla="*/ 3 h 24"/>
                <a:gd name="T10" fmla="*/ 12 w 13"/>
                <a:gd name="T11" fmla="*/ 3 h 24"/>
                <a:gd name="T12" fmla="*/ 13 w 13"/>
                <a:gd name="T13" fmla="*/ 1 h 24"/>
                <a:gd name="T14" fmla="*/ 5 w 13"/>
                <a:gd name="T15" fmla="*/ 0 h 24"/>
                <a:gd name="T16" fmla="*/ 5 w 13"/>
                <a:gd name="T17" fmla="*/ 1 h 24"/>
                <a:gd name="T18" fmla="*/ 6 w 13"/>
                <a:gd name="T19" fmla="*/ 2 h 24"/>
                <a:gd name="T20" fmla="*/ 3 w 13"/>
                <a:gd name="T21" fmla="*/ 21 h 24"/>
                <a:gd name="T22" fmla="*/ 1 w 13"/>
                <a:gd name="T23" fmla="*/ 22 h 24"/>
                <a:gd name="T24" fmla="*/ 0 w 13"/>
                <a:gd name="T25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24">
                  <a:moveTo>
                    <a:pt x="0" y="23"/>
                  </a:moveTo>
                  <a:lnTo>
                    <a:pt x="8" y="24"/>
                  </a:lnTo>
                  <a:lnTo>
                    <a:pt x="8" y="24"/>
                  </a:lnTo>
                  <a:lnTo>
                    <a:pt x="7" y="22"/>
                  </a:lnTo>
                  <a:lnTo>
                    <a:pt x="11" y="3"/>
                  </a:lnTo>
                  <a:lnTo>
                    <a:pt x="12" y="3"/>
                  </a:lnTo>
                  <a:lnTo>
                    <a:pt x="13" y="1"/>
                  </a:lnTo>
                  <a:lnTo>
                    <a:pt x="5" y="0"/>
                  </a:lnTo>
                  <a:lnTo>
                    <a:pt x="5" y="1"/>
                  </a:lnTo>
                  <a:lnTo>
                    <a:pt x="6" y="2"/>
                  </a:lnTo>
                  <a:lnTo>
                    <a:pt x="3" y="21"/>
                  </a:lnTo>
                  <a:lnTo>
                    <a:pt x="1" y="22"/>
                  </a:lnTo>
                  <a:lnTo>
                    <a:pt x="0" y="2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5" name="Freeform 44"/>
            <p:cNvSpPr>
              <a:spLocks/>
            </p:cNvSpPr>
            <p:nvPr/>
          </p:nvSpPr>
          <p:spPr bwMode="auto">
            <a:xfrm>
              <a:off x="7824788" y="4922838"/>
              <a:ext cx="42863" cy="42863"/>
            </a:xfrm>
            <a:custGeom>
              <a:avLst/>
              <a:gdLst>
                <a:gd name="T0" fmla="*/ 59 w 66"/>
                <a:gd name="T1" fmla="*/ 37 h 66"/>
                <a:gd name="T2" fmla="*/ 62 w 66"/>
                <a:gd name="T3" fmla="*/ 37 h 66"/>
                <a:gd name="T4" fmla="*/ 66 w 66"/>
                <a:gd name="T5" fmla="*/ 50 h 66"/>
                <a:gd name="T6" fmla="*/ 46 w 66"/>
                <a:gd name="T7" fmla="*/ 62 h 66"/>
                <a:gd name="T8" fmla="*/ 8 w 66"/>
                <a:gd name="T9" fmla="*/ 40 h 66"/>
                <a:gd name="T10" fmla="*/ 33 w 66"/>
                <a:gd name="T11" fmla="*/ 2 h 66"/>
                <a:gd name="T12" fmla="*/ 48 w 66"/>
                <a:gd name="T13" fmla="*/ 0 h 66"/>
                <a:gd name="T14" fmla="*/ 52 w 66"/>
                <a:gd name="T15" fmla="*/ 12 h 66"/>
                <a:gd name="T16" fmla="*/ 49 w 66"/>
                <a:gd name="T17" fmla="*/ 14 h 66"/>
                <a:gd name="T18" fmla="*/ 32 w 66"/>
                <a:gd name="T19" fmla="*/ 9 h 66"/>
                <a:gd name="T20" fmla="*/ 19 w 66"/>
                <a:gd name="T21" fmla="*/ 32 h 66"/>
                <a:gd name="T22" fmla="*/ 48 w 66"/>
                <a:gd name="T23" fmla="*/ 25 h 66"/>
                <a:gd name="T24" fmla="*/ 50 w 66"/>
                <a:gd name="T25" fmla="*/ 20 h 66"/>
                <a:gd name="T26" fmla="*/ 53 w 66"/>
                <a:gd name="T27" fmla="*/ 19 h 66"/>
                <a:gd name="T28" fmla="*/ 57 w 66"/>
                <a:gd name="T29" fmla="*/ 32 h 66"/>
                <a:gd name="T30" fmla="*/ 54 w 66"/>
                <a:gd name="T31" fmla="*/ 33 h 66"/>
                <a:gd name="T32" fmla="*/ 51 w 66"/>
                <a:gd name="T33" fmla="*/ 31 h 66"/>
                <a:gd name="T34" fmla="*/ 22 w 66"/>
                <a:gd name="T35" fmla="*/ 38 h 66"/>
                <a:gd name="T36" fmla="*/ 45 w 66"/>
                <a:gd name="T37" fmla="*/ 55 h 66"/>
                <a:gd name="T38" fmla="*/ 59 w 66"/>
                <a:gd name="T39" fmla="*/ 37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66">
                  <a:moveTo>
                    <a:pt x="59" y="37"/>
                  </a:moveTo>
                  <a:cubicBezTo>
                    <a:pt x="62" y="37"/>
                    <a:pt x="62" y="37"/>
                    <a:pt x="62" y="37"/>
                  </a:cubicBezTo>
                  <a:cubicBezTo>
                    <a:pt x="66" y="50"/>
                    <a:pt x="66" y="50"/>
                    <a:pt x="66" y="50"/>
                  </a:cubicBezTo>
                  <a:cubicBezTo>
                    <a:pt x="60" y="57"/>
                    <a:pt x="55" y="60"/>
                    <a:pt x="46" y="62"/>
                  </a:cubicBezTo>
                  <a:cubicBezTo>
                    <a:pt x="29" y="66"/>
                    <a:pt x="13" y="62"/>
                    <a:pt x="8" y="40"/>
                  </a:cubicBezTo>
                  <a:cubicBezTo>
                    <a:pt x="0" y="16"/>
                    <a:pt x="16" y="7"/>
                    <a:pt x="33" y="2"/>
                  </a:cubicBezTo>
                  <a:cubicBezTo>
                    <a:pt x="39" y="0"/>
                    <a:pt x="43" y="0"/>
                    <a:pt x="48" y="0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5" y="9"/>
                    <a:pt x="38" y="7"/>
                    <a:pt x="32" y="9"/>
                  </a:cubicBezTo>
                  <a:cubicBezTo>
                    <a:pt x="22" y="11"/>
                    <a:pt x="16" y="22"/>
                    <a:pt x="19" y="32"/>
                  </a:cubicBezTo>
                  <a:cubicBezTo>
                    <a:pt x="48" y="25"/>
                    <a:pt x="48" y="25"/>
                    <a:pt x="48" y="25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7" y="32"/>
                    <a:pt x="57" y="32"/>
                    <a:pt x="57" y="32"/>
                  </a:cubicBezTo>
                  <a:cubicBezTo>
                    <a:pt x="54" y="33"/>
                    <a:pt x="54" y="33"/>
                    <a:pt x="54" y="33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23" y="49"/>
                    <a:pt x="34" y="57"/>
                    <a:pt x="45" y="55"/>
                  </a:cubicBezTo>
                  <a:cubicBezTo>
                    <a:pt x="52" y="53"/>
                    <a:pt x="60" y="46"/>
                    <a:pt x="59" y="3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6" name="Freeform 45"/>
            <p:cNvSpPr>
              <a:spLocks/>
            </p:cNvSpPr>
            <p:nvPr/>
          </p:nvSpPr>
          <p:spPr bwMode="auto">
            <a:xfrm>
              <a:off x="7642226" y="4854575"/>
              <a:ext cx="50800" cy="49213"/>
            </a:xfrm>
            <a:custGeom>
              <a:avLst/>
              <a:gdLst>
                <a:gd name="T0" fmla="*/ 29 w 32"/>
                <a:gd name="T1" fmla="*/ 11 h 31"/>
                <a:gd name="T2" fmla="*/ 28 w 32"/>
                <a:gd name="T3" fmla="*/ 12 h 31"/>
                <a:gd name="T4" fmla="*/ 28 w 32"/>
                <a:gd name="T5" fmla="*/ 13 h 31"/>
                <a:gd name="T6" fmla="*/ 18 w 32"/>
                <a:gd name="T7" fmla="*/ 23 h 31"/>
                <a:gd name="T8" fmla="*/ 22 w 32"/>
                <a:gd name="T9" fmla="*/ 3 h 31"/>
                <a:gd name="T10" fmla="*/ 19 w 32"/>
                <a:gd name="T11" fmla="*/ 0 h 31"/>
                <a:gd name="T12" fmla="*/ 19 w 32"/>
                <a:gd name="T13" fmla="*/ 1 h 31"/>
                <a:gd name="T14" fmla="*/ 18 w 32"/>
                <a:gd name="T15" fmla="*/ 2 h 31"/>
                <a:gd name="T16" fmla="*/ 3 w 32"/>
                <a:gd name="T17" fmla="*/ 13 h 31"/>
                <a:gd name="T18" fmla="*/ 1 w 32"/>
                <a:gd name="T19" fmla="*/ 12 h 31"/>
                <a:gd name="T20" fmla="*/ 0 w 32"/>
                <a:gd name="T21" fmla="*/ 13 h 31"/>
                <a:gd name="T22" fmla="*/ 4 w 32"/>
                <a:gd name="T23" fmla="*/ 18 h 31"/>
                <a:gd name="T24" fmla="*/ 5 w 32"/>
                <a:gd name="T25" fmla="*/ 17 h 31"/>
                <a:gd name="T26" fmla="*/ 5 w 32"/>
                <a:gd name="T27" fmla="*/ 15 h 31"/>
                <a:gd name="T28" fmla="*/ 17 w 32"/>
                <a:gd name="T29" fmla="*/ 8 h 31"/>
                <a:gd name="T30" fmla="*/ 12 w 32"/>
                <a:gd name="T31" fmla="*/ 28 h 31"/>
                <a:gd name="T32" fmla="*/ 14 w 32"/>
                <a:gd name="T33" fmla="*/ 31 h 31"/>
                <a:gd name="T34" fmla="*/ 30 w 32"/>
                <a:gd name="T35" fmla="*/ 16 h 31"/>
                <a:gd name="T36" fmla="*/ 31 w 32"/>
                <a:gd name="T37" fmla="*/ 15 h 31"/>
                <a:gd name="T38" fmla="*/ 32 w 32"/>
                <a:gd name="T39" fmla="*/ 15 h 31"/>
                <a:gd name="T40" fmla="*/ 29 w 32"/>
                <a:gd name="T41" fmla="*/ 1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2" h="31">
                  <a:moveTo>
                    <a:pt x="29" y="11"/>
                  </a:moveTo>
                  <a:lnTo>
                    <a:pt x="28" y="12"/>
                  </a:lnTo>
                  <a:lnTo>
                    <a:pt x="28" y="13"/>
                  </a:lnTo>
                  <a:lnTo>
                    <a:pt x="18" y="23"/>
                  </a:lnTo>
                  <a:lnTo>
                    <a:pt x="22" y="3"/>
                  </a:lnTo>
                  <a:lnTo>
                    <a:pt x="19" y="0"/>
                  </a:lnTo>
                  <a:lnTo>
                    <a:pt x="19" y="1"/>
                  </a:lnTo>
                  <a:lnTo>
                    <a:pt x="18" y="2"/>
                  </a:lnTo>
                  <a:lnTo>
                    <a:pt x="3" y="13"/>
                  </a:lnTo>
                  <a:lnTo>
                    <a:pt x="1" y="12"/>
                  </a:lnTo>
                  <a:lnTo>
                    <a:pt x="0" y="13"/>
                  </a:lnTo>
                  <a:lnTo>
                    <a:pt x="4" y="18"/>
                  </a:lnTo>
                  <a:lnTo>
                    <a:pt x="5" y="17"/>
                  </a:lnTo>
                  <a:lnTo>
                    <a:pt x="5" y="15"/>
                  </a:lnTo>
                  <a:lnTo>
                    <a:pt x="17" y="8"/>
                  </a:lnTo>
                  <a:lnTo>
                    <a:pt x="12" y="28"/>
                  </a:lnTo>
                  <a:lnTo>
                    <a:pt x="14" y="31"/>
                  </a:lnTo>
                  <a:lnTo>
                    <a:pt x="30" y="16"/>
                  </a:lnTo>
                  <a:lnTo>
                    <a:pt x="31" y="15"/>
                  </a:lnTo>
                  <a:lnTo>
                    <a:pt x="32" y="15"/>
                  </a:lnTo>
                  <a:lnTo>
                    <a:pt x="29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7" name="Freeform 46"/>
            <p:cNvSpPr>
              <a:spLocks/>
            </p:cNvSpPr>
            <p:nvPr/>
          </p:nvSpPr>
          <p:spPr bwMode="auto">
            <a:xfrm>
              <a:off x="7786688" y="4927600"/>
              <a:ext cx="36513" cy="38100"/>
            </a:xfrm>
            <a:custGeom>
              <a:avLst/>
              <a:gdLst>
                <a:gd name="T0" fmla="*/ 17 w 23"/>
                <a:gd name="T1" fmla="*/ 1 h 24"/>
                <a:gd name="T2" fmla="*/ 17 w 23"/>
                <a:gd name="T3" fmla="*/ 2 h 24"/>
                <a:gd name="T4" fmla="*/ 18 w 23"/>
                <a:gd name="T5" fmla="*/ 3 h 24"/>
                <a:gd name="T6" fmla="*/ 19 w 23"/>
                <a:gd name="T7" fmla="*/ 17 h 24"/>
                <a:gd name="T8" fmla="*/ 6 w 23"/>
                <a:gd name="T9" fmla="*/ 0 h 24"/>
                <a:gd name="T10" fmla="*/ 2 w 23"/>
                <a:gd name="T11" fmla="*/ 0 h 24"/>
                <a:gd name="T12" fmla="*/ 2 w 23"/>
                <a:gd name="T13" fmla="*/ 1 h 24"/>
                <a:gd name="T14" fmla="*/ 3 w 23"/>
                <a:gd name="T15" fmla="*/ 2 h 24"/>
                <a:gd name="T16" fmla="*/ 1 w 23"/>
                <a:gd name="T17" fmla="*/ 22 h 24"/>
                <a:gd name="T18" fmla="*/ 0 w 23"/>
                <a:gd name="T19" fmla="*/ 22 h 24"/>
                <a:gd name="T20" fmla="*/ 0 w 23"/>
                <a:gd name="T21" fmla="*/ 24 h 24"/>
                <a:gd name="T22" fmla="*/ 6 w 23"/>
                <a:gd name="T23" fmla="*/ 24 h 24"/>
                <a:gd name="T24" fmla="*/ 6 w 23"/>
                <a:gd name="T25" fmla="*/ 22 h 24"/>
                <a:gd name="T26" fmla="*/ 5 w 23"/>
                <a:gd name="T27" fmla="*/ 21 h 24"/>
                <a:gd name="T28" fmla="*/ 6 w 23"/>
                <a:gd name="T29" fmla="*/ 8 h 24"/>
                <a:gd name="T30" fmla="*/ 20 w 23"/>
                <a:gd name="T31" fmla="*/ 24 h 24"/>
                <a:gd name="T32" fmla="*/ 23 w 23"/>
                <a:gd name="T33" fmla="*/ 24 h 24"/>
                <a:gd name="T34" fmla="*/ 21 w 23"/>
                <a:gd name="T35" fmla="*/ 3 h 24"/>
                <a:gd name="T36" fmla="*/ 22 w 23"/>
                <a:gd name="T37" fmla="*/ 2 h 24"/>
                <a:gd name="T38" fmla="*/ 22 w 23"/>
                <a:gd name="T39" fmla="*/ 1 h 24"/>
                <a:gd name="T40" fmla="*/ 17 w 23"/>
                <a:gd name="T41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24">
                  <a:moveTo>
                    <a:pt x="17" y="1"/>
                  </a:moveTo>
                  <a:lnTo>
                    <a:pt x="17" y="2"/>
                  </a:lnTo>
                  <a:lnTo>
                    <a:pt x="18" y="3"/>
                  </a:lnTo>
                  <a:lnTo>
                    <a:pt x="19" y="17"/>
                  </a:lnTo>
                  <a:lnTo>
                    <a:pt x="6" y="0"/>
                  </a:lnTo>
                  <a:lnTo>
                    <a:pt x="2" y="0"/>
                  </a:lnTo>
                  <a:lnTo>
                    <a:pt x="2" y="1"/>
                  </a:lnTo>
                  <a:lnTo>
                    <a:pt x="3" y="2"/>
                  </a:lnTo>
                  <a:lnTo>
                    <a:pt x="1" y="22"/>
                  </a:lnTo>
                  <a:lnTo>
                    <a:pt x="0" y="22"/>
                  </a:lnTo>
                  <a:lnTo>
                    <a:pt x="0" y="24"/>
                  </a:lnTo>
                  <a:lnTo>
                    <a:pt x="6" y="24"/>
                  </a:lnTo>
                  <a:lnTo>
                    <a:pt x="6" y="22"/>
                  </a:lnTo>
                  <a:lnTo>
                    <a:pt x="5" y="21"/>
                  </a:lnTo>
                  <a:lnTo>
                    <a:pt x="6" y="8"/>
                  </a:lnTo>
                  <a:lnTo>
                    <a:pt x="20" y="24"/>
                  </a:lnTo>
                  <a:lnTo>
                    <a:pt x="23" y="24"/>
                  </a:lnTo>
                  <a:lnTo>
                    <a:pt x="21" y="3"/>
                  </a:lnTo>
                  <a:lnTo>
                    <a:pt x="22" y="2"/>
                  </a:lnTo>
                  <a:lnTo>
                    <a:pt x="22" y="1"/>
                  </a:lnTo>
                  <a:lnTo>
                    <a:pt x="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8" name="Freeform 47"/>
            <p:cNvSpPr>
              <a:spLocks/>
            </p:cNvSpPr>
            <p:nvPr/>
          </p:nvSpPr>
          <p:spPr bwMode="auto">
            <a:xfrm>
              <a:off x="7705726" y="4906963"/>
              <a:ext cx="52388" cy="50800"/>
            </a:xfrm>
            <a:custGeom>
              <a:avLst/>
              <a:gdLst>
                <a:gd name="T0" fmla="*/ 0 w 33"/>
                <a:gd name="T1" fmla="*/ 19 h 32"/>
                <a:gd name="T2" fmla="*/ 1 w 33"/>
                <a:gd name="T3" fmla="*/ 17 h 32"/>
                <a:gd name="T4" fmla="*/ 3 w 33"/>
                <a:gd name="T5" fmla="*/ 17 h 32"/>
                <a:gd name="T6" fmla="*/ 15 w 33"/>
                <a:gd name="T7" fmla="*/ 3 h 32"/>
                <a:gd name="T8" fmla="*/ 15 w 33"/>
                <a:gd name="T9" fmla="*/ 1 h 32"/>
                <a:gd name="T10" fmla="*/ 16 w 33"/>
                <a:gd name="T11" fmla="*/ 0 h 32"/>
                <a:gd name="T12" fmla="*/ 20 w 33"/>
                <a:gd name="T13" fmla="*/ 2 h 32"/>
                <a:gd name="T14" fmla="*/ 19 w 33"/>
                <a:gd name="T15" fmla="*/ 17 h 32"/>
                <a:gd name="T16" fmla="*/ 27 w 33"/>
                <a:gd name="T17" fmla="*/ 7 h 32"/>
                <a:gd name="T18" fmla="*/ 27 w 33"/>
                <a:gd name="T19" fmla="*/ 6 h 32"/>
                <a:gd name="T20" fmla="*/ 28 w 33"/>
                <a:gd name="T21" fmla="*/ 6 h 32"/>
                <a:gd name="T22" fmla="*/ 33 w 33"/>
                <a:gd name="T23" fmla="*/ 8 h 32"/>
                <a:gd name="T24" fmla="*/ 33 w 33"/>
                <a:gd name="T25" fmla="*/ 9 h 32"/>
                <a:gd name="T26" fmla="*/ 32 w 33"/>
                <a:gd name="T27" fmla="*/ 10 h 32"/>
                <a:gd name="T28" fmla="*/ 30 w 33"/>
                <a:gd name="T29" fmla="*/ 30 h 32"/>
                <a:gd name="T30" fmla="*/ 31 w 33"/>
                <a:gd name="T31" fmla="*/ 31 h 32"/>
                <a:gd name="T32" fmla="*/ 31 w 33"/>
                <a:gd name="T33" fmla="*/ 32 h 32"/>
                <a:gd name="T34" fmla="*/ 24 w 33"/>
                <a:gd name="T35" fmla="*/ 29 h 32"/>
                <a:gd name="T36" fmla="*/ 24 w 33"/>
                <a:gd name="T37" fmla="*/ 28 h 32"/>
                <a:gd name="T38" fmla="*/ 25 w 33"/>
                <a:gd name="T39" fmla="*/ 28 h 32"/>
                <a:gd name="T40" fmla="*/ 27 w 33"/>
                <a:gd name="T41" fmla="*/ 12 h 32"/>
                <a:gd name="T42" fmla="*/ 15 w 33"/>
                <a:gd name="T43" fmla="*/ 27 h 32"/>
                <a:gd name="T44" fmla="*/ 13 w 33"/>
                <a:gd name="T45" fmla="*/ 26 h 32"/>
                <a:gd name="T46" fmla="*/ 15 w 33"/>
                <a:gd name="T47" fmla="*/ 8 h 32"/>
                <a:gd name="T48" fmla="*/ 5 w 33"/>
                <a:gd name="T49" fmla="*/ 19 h 32"/>
                <a:gd name="T50" fmla="*/ 6 w 33"/>
                <a:gd name="T51" fmla="*/ 21 h 32"/>
                <a:gd name="T52" fmla="*/ 5 w 33"/>
                <a:gd name="T53" fmla="*/ 22 h 32"/>
                <a:gd name="T54" fmla="*/ 0 w 33"/>
                <a:gd name="T55" fmla="*/ 19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32">
                  <a:moveTo>
                    <a:pt x="0" y="19"/>
                  </a:moveTo>
                  <a:lnTo>
                    <a:pt x="1" y="17"/>
                  </a:lnTo>
                  <a:lnTo>
                    <a:pt x="3" y="17"/>
                  </a:lnTo>
                  <a:lnTo>
                    <a:pt x="15" y="3"/>
                  </a:lnTo>
                  <a:lnTo>
                    <a:pt x="15" y="1"/>
                  </a:lnTo>
                  <a:lnTo>
                    <a:pt x="16" y="0"/>
                  </a:lnTo>
                  <a:lnTo>
                    <a:pt x="20" y="2"/>
                  </a:lnTo>
                  <a:lnTo>
                    <a:pt x="19" y="17"/>
                  </a:lnTo>
                  <a:lnTo>
                    <a:pt x="27" y="7"/>
                  </a:lnTo>
                  <a:lnTo>
                    <a:pt x="27" y="6"/>
                  </a:lnTo>
                  <a:lnTo>
                    <a:pt x="28" y="6"/>
                  </a:lnTo>
                  <a:lnTo>
                    <a:pt x="33" y="8"/>
                  </a:lnTo>
                  <a:lnTo>
                    <a:pt x="33" y="9"/>
                  </a:lnTo>
                  <a:lnTo>
                    <a:pt x="32" y="10"/>
                  </a:lnTo>
                  <a:lnTo>
                    <a:pt x="30" y="30"/>
                  </a:lnTo>
                  <a:lnTo>
                    <a:pt x="31" y="31"/>
                  </a:lnTo>
                  <a:lnTo>
                    <a:pt x="31" y="32"/>
                  </a:lnTo>
                  <a:lnTo>
                    <a:pt x="24" y="29"/>
                  </a:lnTo>
                  <a:lnTo>
                    <a:pt x="24" y="28"/>
                  </a:lnTo>
                  <a:lnTo>
                    <a:pt x="25" y="28"/>
                  </a:lnTo>
                  <a:lnTo>
                    <a:pt x="27" y="12"/>
                  </a:lnTo>
                  <a:lnTo>
                    <a:pt x="15" y="27"/>
                  </a:lnTo>
                  <a:lnTo>
                    <a:pt x="13" y="26"/>
                  </a:lnTo>
                  <a:lnTo>
                    <a:pt x="15" y="8"/>
                  </a:lnTo>
                  <a:lnTo>
                    <a:pt x="5" y="19"/>
                  </a:lnTo>
                  <a:lnTo>
                    <a:pt x="6" y="21"/>
                  </a:lnTo>
                  <a:lnTo>
                    <a:pt x="5" y="22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49" name="Freeform 48"/>
            <p:cNvSpPr>
              <a:spLocks/>
            </p:cNvSpPr>
            <p:nvPr/>
          </p:nvSpPr>
          <p:spPr bwMode="auto">
            <a:xfrm>
              <a:off x="7908926" y="4879975"/>
              <a:ext cx="46038" cy="46038"/>
            </a:xfrm>
            <a:custGeom>
              <a:avLst/>
              <a:gdLst>
                <a:gd name="T0" fmla="*/ 62 w 73"/>
                <a:gd name="T1" fmla="*/ 26 h 72"/>
                <a:gd name="T2" fmla="*/ 64 w 73"/>
                <a:gd name="T3" fmla="*/ 25 h 72"/>
                <a:gd name="T4" fmla="*/ 73 w 73"/>
                <a:gd name="T5" fmla="*/ 35 h 72"/>
                <a:gd name="T6" fmla="*/ 62 w 73"/>
                <a:gd name="T7" fmla="*/ 55 h 72"/>
                <a:gd name="T8" fmla="*/ 17 w 73"/>
                <a:gd name="T9" fmla="*/ 55 h 72"/>
                <a:gd name="T10" fmla="*/ 22 w 73"/>
                <a:gd name="T11" fmla="*/ 9 h 72"/>
                <a:gd name="T12" fmla="*/ 34 w 73"/>
                <a:gd name="T13" fmla="*/ 0 h 72"/>
                <a:gd name="T14" fmla="*/ 43 w 73"/>
                <a:gd name="T15" fmla="*/ 9 h 72"/>
                <a:gd name="T16" fmla="*/ 42 w 73"/>
                <a:gd name="T17" fmla="*/ 12 h 72"/>
                <a:gd name="T18" fmla="*/ 24 w 73"/>
                <a:gd name="T19" fmla="*/ 16 h 72"/>
                <a:gd name="T20" fmla="*/ 24 w 73"/>
                <a:gd name="T21" fmla="*/ 41 h 72"/>
                <a:gd name="T22" fmla="*/ 47 w 73"/>
                <a:gd name="T23" fmla="*/ 22 h 72"/>
                <a:gd name="T24" fmla="*/ 46 w 73"/>
                <a:gd name="T25" fmla="*/ 17 h 72"/>
                <a:gd name="T26" fmla="*/ 48 w 73"/>
                <a:gd name="T27" fmla="*/ 14 h 72"/>
                <a:gd name="T28" fmla="*/ 57 w 73"/>
                <a:gd name="T29" fmla="*/ 24 h 72"/>
                <a:gd name="T30" fmla="*/ 55 w 73"/>
                <a:gd name="T31" fmla="*/ 26 h 72"/>
                <a:gd name="T32" fmla="*/ 52 w 73"/>
                <a:gd name="T33" fmla="*/ 26 h 72"/>
                <a:gd name="T34" fmla="*/ 29 w 73"/>
                <a:gd name="T35" fmla="*/ 46 h 72"/>
                <a:gd name="T36" fmla="*/ 57 w 73"/>
                <a:gd name="T37" fmla="*/ 50 h 72"/>
                <a:gd name="T38" fmla="*/ 62 w 73"/>
                <a:gd name="T39" fmla="*/ 26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" h="72">
                  <a:moveTo>
                    <a:pt x="62" y="26"/>
                  </a:moveTo>
                  <a:cubicBezTo>
                    <a:pt x="64" y="25"/>
                    <a:pt x="64" y="25"/>
                    <a:pt x="64" y="2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2" y="44"/>
                    <a:pt x="69" y="49"/>
                    <a:pt x="62" y="55"/>
                  </a:cubicBezTo>
                  <a:cubicBezTo>
                    <a:pt x="48" y="68"/>
                    <a:pt x="32" y="72"/>
                    <a:pt x="17" y="55"/>
                  </a:cubicBezTo>
                  <a:cubicBezTo>
                    <a:pt x="0" y="37"/>
                    <a:pt x="8" y="22"/>
                    <a:pt x="22" y="9"/>
                  </a:cubicBezTo>
                  <a:cubicBezTo>
                    <a:pt x="26" y="5"/>
                    <a:pt x="29" y="3"/>
                    <a:pt x="34" y="0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35" y="10"/>
                    <a:pt x="29" y="11"/>
                    <a:pt x="24" y="16"/>
                  </a:cubicBezTo>
                  <a:cubicBezTo>
                    <a:pt x="16" y="22"/>
                    <a:pt x="17" y="35"/>
                    <a:pt x="24" y="41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8" y="14"/>
                    <a:pt x="48" y="14"/>
                    <a:pt x="48" y="14"/>
                  </a:cubicBezTo>
                  <a:cubicBezTo>
                    <a:pt x="57" y="24"/>
                    <a:pt x="57" y="24"/>
                    <a:pt x="57" y="24"/>
                  </a:cubicBezTo>
                  <a:cubicBezTo>
                    <a:pt x="55" y="26"/>
                    <a:pt x="55" y="26"/>
                    <a:pt x="55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35" y="56"/>
                    <a:pt x="49" y="58"/>
                    <a:pt x="57" y="50"/>
                  </a:cubicBezTo>
                  <a:cubicBezTo>
                    <a:pt x="63" y="45"/>
                    <a:pt x="66" y="34"/>
                    <a:pt x="62" y="2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0" name="Freeform 49"/>
            <p:cNvSpPr>
              <a:spLocks/>
            </p:cNvSpPr>
            <p:nvPr/>
          </p:nvSpPr>
          <p:spPr bwMode="auto">
            <a:xfrm>
              <a:off x="7970838" y="4703763"/>
              <a:ext cx="41275" cy="41275"/>
            </a:xfrm>
            <a:custGeom>
              <a:avLst/>
              <a:gdLst>
                <a:gd name="T0" fmla="*/ 37 w 67"/>
                <a:gd name="T1" fmla="*/ 5 h 65"/>
                <a:gd name="T2" fmla="*/ 37 w 67"/>
                <a:gd name="T3" fmla="*/ 3 h 65"/>
                <a:gd name="T4" fmla="*/ 50 w 67"/>
                <a:gd name="T5" fmla="*/ 0 h 65"/>
                <a:gd name="T6" fmla="*/ 63 w 67"/>
                <a:gd name="T7" fmla="*/ 19 h 65"/>
                <a:gd name="T8" fmla="*/ 41 w 67"/>
                <a:gd name="T9" fmla="*/ 58 h 65"/>
                <a:gd name="T10" fmla="*/ 2 w 67"/>
                <a:gd name="T11" fmla="*/ 32 h 65"/>
                <a:gd name="T12" fmla="*/ 0 w 67"/>
                <a:gd name="T13" fmla="*/ 18 h 65"/>
                <a:gd name="T14" fmla="*/ 12 w 67"/>
                <a:gd name="T15" fmla="*/ 15 h 65"/>
                <a:gd name="T16" fmla="*/ 14 w 67"/>
                <a:gd name="T17" fmla="*/ 17 h 65"/>
                <a:gd name="T18" fmla="*/ 9 w 67"/>
                <a:gd name="T19" fmla="*/ 34 h 65"/>
                <a:gd name="T20" fmla="*/ 31 w 67"/>
                <a:gd name="T21" fmla="*/ 46 h 65"/>
                <a:gd name="T22" fmla="*/ 25 w 67"/>
                <a:gd name="T23" fmla="*/ 17 h 65"/>
                <a:gd name="T24" fmla="*/ 20 w 67"/>
                <a:gd name="T25" fmla="*/ 15 h 65"/>
                <a:gd name="T26" fmla="*/ 19 w 67"/>
                <a:gd name="T27" fmla="*/ 12 h 65"/>
                <a:gd name="T28" fmla="*/ 33 w 67"/>
                <a:gd name="T29" fmla="*/ 9 h 65"/>
                <a:gd name="T30" fmla="*/ 33 w 67"/>
                <a:gd name="T31" fmla="*/ 11 h 65"/>
                <a:gd name="T32" fmla="*/ 31 w 67"/>
                <a:gd name="T33" fmla="*/ 15 h 65"/>
                <a:gd name="T34" fmla="*/ 39 w 67"/>
                <a:gd name="T35" fmla="*/ 43 h 65"/>
                <a:gd name="T36" fmla="*/ 56 w 67"/>
                <a:gd name="T37" fmla="*/ 21 h 65"/>
                <a:gd name="T38" fmla="*/ 37 w 67"/>
                <a:gd name="T39" fmla="*/ 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" h="65">
                  <a:moveTo>
                    <a:pt x="37" y="5"/>
                  </a:moveTo>
                  <a:cubicBezTo>
                    <a:pt x="37" y="3"/>
                    <a:pt x="37" y="3"/>
                    <a:pt x="37" y="3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7" y="6"/>
                    <a:pt x="61" y="11"/>
                    <a:pt x="63" y="19"/>
                  </a:cubicBezTo>
                  <a:cubicBezTo>
                    <a:pt x="67" y="37"/>
                    <a:pt x="63" y="52"/>
                    <a:pt x="41" y="58"/>
                  </a:cubicBezTo>
                  <a:cubicBezTo>
                    <a:pt x="17" y="65"/>
                    <a:pt x="7" y="50"/>
                    <a:pt x="2" y="32"/>
                  </a:cubicBezTo>
                  <a:cubicBezTo>
                    <a:pt x="0" y="27"/>
                    <a:pt x="0" y="23"/>
                    <a:pt x="0" y="18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9" y="21"/>
                    <a:pt x="7" y="28"/>
                    <a:pt x="9" y="34"/>
                  </a:cubicBezTo>
                  <a:cubicBezTo>
                    <a:pt x="11" y="44"/>
                    <a:pt x="22" y="50"/>
                    <a:pt x="31" y="46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9" y="43"/>
                    <a:pt x="39" y="43"/>
                    <a:pt x="39" y="43"/>
                  </a:cubicBezTo>
                  <a:cubicBezTo>
                    <a:pt x="50" y="43"/>
                    <a:pt x="58" y="32"/>
                    <a:pt x="56" y="21"/>
                  </a:cubicBezTo>
                  <a:cubicBezTo>
                    <a:pt x="54" y="13"/>
                    <a:pt x="46" y="6"/>
                    <a:pt x="37" y="5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1" name="Freeform 50"/>
            <p:cNvSpPr>
              <a:spLocks noEditPoints="1"/>
            </p:cNvSpPr>
            <p:nvPr/>
          </p:nvSpPr>
          <p:spPr bwMode="auto">
            <a:xfrm>
              <a:off x="7954963" y="4657725"/>
              <a:ext cx="47625" cy="50800"/>
            </a:xfrm>
            <a:custGeom>
              <a:avLst/>
              <a:gdLst>
                <a:gd name="T0" fmla="*/ 67 w 73"/>
                <a:gd name="T1" fmla="*/ 40 h 80"/>
                <a:gd name="T2" fmla="*/ 52 w 73"/>
                <a:gd name="T3" fmla="*/ 48 h 80"/>
                <a:gd name="T4" fmla="*/ 54 w 73"/>
                <a:gd name="T5" fmla="*/ 17 h 80"/>
                <a:gd name="T6" fmla="*/ 41 w 73"/>
                <a:gd name="T7" fmla="*/ 0 h 80"/>
                <a:gd name="T8" fmla="*/ 39 w 73"/>
                <a:gd name="T9" fmla="*/ 1 h 80"/>
                <a:gd name="T10" fmla="*/ 43 w 73"/>
                <a:gd name="T11" fmla="*/ 11 h 80"/>
                <a:gd name="T12" fmla="*/ 43 w 73"/>
                <a:gd name="T13" fmla="*/ 31 h 80"/>
                <a:gd name="T14" fmla="*/ 19 w 73"/>
                <a:gd name="T15" fmla="*/ 23 h 80"/>
                <a:gd name="T16" fmla="*/ 5 w 73"/>
                <a:gd name="T17" fmla="*/ 51 h 80"/>
                <a:gd name="T18" fmla="*/ 18 w 73"/>
                <a:gd name="T19" fmla="*/ 80 h 80"/>
                <a:gd name="T20" fmla="*/ 22 w 73"/>
                <a:gd name="T21" fmla="*/ 78 h 80"/>
                <a:gd name="T22" fmla="*/ 23 w 73"/>
                <a:gd name="T23" fmla="*/ 75 h 80"/>
                <a:gd name="T24" fmla="*/ 68 w 73"/>
                <a:gd name="T25" fmla="*/ 52 h 80"/>
                <a:gd name="T26" fmla="*/ 71 w 73"/>
                <a:gd name="T27" fmla="*/ 54 h 80"/>
                <a:gd name="T28" fmla="*/ 73 w 73"/>
                <a:gd name="T29" fmla="*/ 54 h 80"/>
                <a:gd name="T30" fmla="*/ 67 w 73"/>
                <a:gd name="T31" fmla="*/ 40 h 80"/>
                <a:gd name="T32" fmla="*/ 17 w 73"/>
                <a:gd name="T33" fmla="*/ 66 h 80"/>
                <a:gd name="T34" fmla="*/ 23 w 73"/>
                <a:gd name="T35" fmla="*/ 33 h 80"/>
                <a:gd name="T36" fmla="*/ 45 w 73"/>
                <a:gd name="T37" fmla="*/ 51 h 80"/>
                <a:gd name="T38" fmla="*/ 17 w 73"/>
                <a:gd name="T39" fmla="*/ 66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3" h="80">
                  <a:moveTo>
                    <a:pt x="67" y="40"/>
                  </a:moveTo>
                  <a:cubicBezTo>
                    <a:pt x="52" y="48"/>
                    <a:pt x="52" y="48"/>
                    <a:pt x="52" y="48"/>
                  </a:cubicBezTo>
                  <a:cubicBezTo>
                    <a:pt x="52" y="36"/>
                    <a:pt x="55" y="24"/>
                    <a:pt x="54" y="17"/>
                  </a:cubicBezTo>
                  <a:cubicBezTo>
                    <a:pt x="51" y="8"/>
                    <a:pt x="49" y="6"/>
                    <a:pt x="41" y="0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41" y="5"/>
                    <a:pt x="42" y="5"/>
                    <a:pt x="43" y="11"/>
                  </a:cubicBezTo>
                  <a:cubicBezTo>
                    <a:pt x="46" y="18"/>
                    <a:pt x="45" y="23"/>
                    <a:pt x="43" y="31"/>
                  </a:cubicBezTo>
                  <a:cubicBezTo>
                    <a:pt x="39" y="23"/>
                    <a:pt x="29" y="20"/>
                    <a:pt x="19" y="23"/>
                  </a:cubicBezTo>
                  <a:cubicBezTo>
                    <a:pt x="7" y="26"/>
                    <a:pt x="0" y="39"/>
                    <a:pt x="5" y="51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2" y="78"/>
                    <a:pt x="22" y="78"/>
                    <a:pt x="22" y="78"/>
                  </a:cubicBezTo>
                  <a:cubicBezTo>
                    <a:pt x="23" y="75"/>
                    <a:pt x="23" y="75"/>
                    <a:pt x="23" y="75"/>
                  </a:cubicBezTo>
                  <a:cubicBezTo>
                    <a:pt x="68" y="52"/>
                    <a:pt x="68" y="52"/>
                    <a:pt x="68" y="52"/>
                  </a:cubicBezTo>
                  <a:cubicBezTo>
                    <a:pt x="71" y="54"/>
                    <a:pt x="71" y="54"/>
                    <a:pt x="71" y="54"/>
                  </a:cubicBezTo>
                  <a:cubicBezTo>
                    <a:pt x="73" y="54"/>
                    <a:pt x="73" y="54"/>
                    <a:pt x="73" y="54"/>
                  </a:cubicBezTo>
                  <a:lnTo>
                    <a:pt x="67" y="40"/>
                  </a:lnTo>
                  <a:close/>
                  <a:moveTo>
                    <a:pt x="17" y="66"/>
                  </a:moveTo>
                  <a:cubicBezTo>
                    <a:pt x="11" y="54"/>
                    <a:pt x="8" y="37"/>
                    <a:pt x="23" y="33"/>
                  </a:cubicBezTo>
                  <a:cubicBezTo>
                    <a:pt x="36" y="30"/>
                    <a:pt x="44" y="42"/>
                    <a:pt x="45" y="51"/>
                  </a:cubicBezTo>
                  <a:lnTo>
                    <a:pt x="17" y="6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2" name="Freeform 51"/>
            <p:cNvSpPr>
              <a:spLocks/>
            </p:cNvSpPr>
            <p:nvPr/>
          </p:nvSpPr>
          <p:spPr bwMode="auto">
            <a:xfrm>
              <a:off x="7975601" y="4741863"/>
              <a:ext cx="39688" cy="44450"/>
            </a:xfrm>
            <a:custGeom>
              <a:avLst/>
              <a:gdLst>
                <a:gd name="T0" fmla="*/ 3 w 64"/>
                <a:gd name="T1" fmla="*/ 59 h 68"/>
                <a:gd name="T2" fmla="*/ 4 w 64"/>
                <a:gd name="T3" fmla="*/ 13 h 68"/>
                <a:gd name="T4" fmla="*/ 0 w 64"/>
                <a:gd name="T5" fmla="*/ 0 h 68"/>
                <a:gd name="T6" fmla="*/ 16 w 64"/>
                <a:gd name="T7" fmla="*/ 10 h 68"/>
                <a:gd name="T8" fmla="*/ 12 w 64"/>
                <a:gd name="T9" fmla="*/ 12 h 68"/>
                <a:gd name="T10" fmla="*/ 10 w 64"/>
                <a:gd name="T11" fmla="*/ 31 h 68"/>
                <a:gd name="T12" fmla="*/ 61 w 64"/>
                <a:gd name="T13" fmla="*/ 30 h 68"/>
                <a:gd name="T14" fmla="*/ 62 w 64"/>
                <a:gd name="T15" fmla="*/ 28 h 68"/>
                <a:gd name="T16" fmla="*/ 64 w 64"/>
                <a:gd name="T17" fmla="*/ 28 h 68"/>
                <a:gd name="T18" fmla="*/ 64 w 64"/>
                <a:gd name="T19" fmla="*/ 46 h 68"/>
                <a:gd name="T20" fmla="*/ 63 w 64"/>
                <a:gd name="T21" fmla="*/ 46 h 68"/>
                <a:gd name="T22" fmla="*/ 61 w 64"/>
                <a:gd name="T23" fmla="*/ 42 h 68"/>
                <a:gd name="T24" fmla="*/ 10 w 64"/>
                <a:gd name="T25" fmla="*/ 43 h 68"/>
                <a:gd name="T26" fmla="*/ 11 w 64"/>
                <a:gd name="T27" fmla="*/ 57 h 68"/>
                <a:gd name="T28" fmla="*/ 14 w 64"/>
                <a:gd name="T29" fmla="*/ 59 h 68"/>
                <a:gd name="T30" fmla="*/ 1 w 64"/>
                <a:gd name="T31" fmla="*/ 68 h 68"/>
                <a:gd name="T32" fmla="*/ 3 w 64"/>
                <a:gd name="T33" fmla="*/ 59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4" h="68">
                  <a:moveTo>
                    <a:pt x="3" y="59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6" y="10"/>
                    <a:pt x="16" y="10"/>
                    <a:pt x="16" y="10"/>
                  </a:cubicBezTo>
                  <a:cubicBezTo>
                    <a:pt x="14" y="11"/>
                    <a:pt x="13" y="11"/>
                    <a:pt x="12" y="12"/>
                  </a:cubicBezTo>
                  <a:cubicBezTo>
                    <a:pt x="10" y="14"/>
                    <a:pt x="10" y="20"/>
                    <a:pt x="10" y="31"/>
                  </a:cubicBezTo>
                  <a:cubicBezTo>
                    <a:pt x="61" y="30"/>
                    <a:pt x="61" y="30"/>
                    <a:pt x="61" y="30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46"/>
                    <a:pt x="64" y="46"/>
                    <a:pt x="64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8"/>
                    <a:pt x="10" y="56"/>
                    <a:pt x="11" y="57"/>
                  </a:cubicBezTo>
                  <a:cubicBezTo>
                    <a:pt x="12" y="58"/>
                    <a:pt x="13" y="59"/>
                    <a:pt x="14" y="59"/>
                  </a:cubicBezTo>
                  <a:cubicBezTo>
                    <a:pt x="1" y="68"/>
                    <a:pt x="1" y="68"/>
                    <a:pt x="1" y="68"/>
                  </a:cubicBezTo>
                  <a:lnTo>
                    <a:pt x="3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3" name="Freeform 52"/>
            <p:cNvSpPr>
              <a:spLocks/>
            </p:cNvSpPr>
            <p:nvPr/>
          </p:nvSpPr>
          <p:spPr bwMode="auto">
            <a:xfrm>
              <a:off x="7974013" y="4789488"/>
              <a:ext cx="39688" cy="17463"/>
            </a:xfrm>
            <a:custGeom>
              <a:avLst/>
              <a:gdLst>
                <a:gd name="T0" fmla="*/ 24 w 25"/>
                <a:gd name="T1" fmla="*/ 11 h 11"/>
                <a:gd name="T2" fmla="*/ 25 w 25"/>
                <a:gd name="T3" fmla="*/ 3 h 11"/>
                <a:gd name="T4" fmla="*/ 24 w 25"/>
                <a:gd name="T5" fmla="*/ 3 h 11"/>
                <a:gd name="T6" fmla="*/ 23 w 25"/>
                <a:gd name="T7" fmla="*/ 4 h 11"/>
                <a:gd name="T8" fmla="*/ 3 w 25"/>
                <a:gd name="T9" fmla="*/ 1 h 11"/>
                <a:gd name="T10" fmla="*/ 3 w 25"/>
                <a:gd name="T11" fmla="*/ 0 h 11"/>
                <a:gd name="T12" fmla="*/ 1 w 25"/>
                <a:gd name="T13" fmla="*/ 0 h 11"/>
                <a:gd name="T14" fmla="*/ 0 w 25"/>
                <a:gd name="T15" fmla="*/ 7 h 11"/>
                <a:gd name="T16" fmla="*/ 1 w 25"/>
                <a:gd name="T17" fmla="*/ 7 h 11"/>
                <a:gd name="T18" fmla="*/ 3 w 25"/>
                <a:gd name="T19" fmla="*/ 6 h 11"/>
                <a:gd name="T20" fmla="*/ 22 w 25"/>
                <a:gd name="T21" fmla="*/ 9 h 11"/>
                <a:gd name="T22" fmla="*/ 23 w 25"/>
                <a:gd name="T23" fmla="*/ 11 h 11"/>
                <a:gd name="T24" fmla="*/ 24 w 25"/>
                <a:gd name="T2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11">
                  <a:moveTo>
                    <a:pt x="24" y="11"/>
                  </a:moveTo>
                  <a:lnTo>
                    <a:pt x="25" y="3"/>
                  </a:lnTo>
                  <a:lnTo>
                    <a:pt x="24" y="3"/>
                  </a:lnTo>
                  <a:lnTo>
                    <a:pt x="23" y="4"/>
                  </a:lnTo>
                  <a:lnTo>
                    <a:pt x="3" y="1"/>
                  </a:lnTo>
                  <a:lnTo>
                    <a:pt x="3" y="0"/>
                  </a:lnTo>
                  <a:lnTo>
                    <a:pt x="1" y="0"/>
                  </a:lnTo>
                  <a:lnTo>
                    <a:pt x="0" y="7"/>
                  </a:lnTo>
                  <a:lnTo>
                    <a:pt x="1" y="7"/>
                  </a:lnTo>
                  <a:lnTo>
                    <a:pt x="3" y="6"/>
                  </a:lnTo>
                  <a:lnTo>
                    <a:pt x="22" y="9"/>
                  </a:lnTo>
                  <a:lnTo>
                    <a:pt x="23" y="11"/>
                  </a:lnTo>
                  <a:lnTo>
                    <a:pt x="24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4" name="Freeform 53"/>
            <p:cNvSpPr>
              <a:spLocks/>
            </p:cNvSpPr>
            <p:nvPr/>
          </p:nvSpPr>
          <p:spPr bwMode="auto">
            <a:xfrm>
              <a:off x="7962901" y="4805363"/>
              <a:ext cx="44450" cy="42863"/>
            </a:xfrm>
            <a:custGeom>
              <a:avLst/>
              <a:gdLst>
                <a:gd name="T0" fmla="*/ 54 w 70"/>
                <a:gd name="T1" fmla="*/ 13 h 67"/>
                <a:gd name="T2" fmla="*/ 56 w 70"/>
                <a:gd name="T3" fmla="*/ 11 h 67"/>
                <a:gd name="T4" fmla="*/ 68 w 70"/>
                <a:gd name="T5" fmla="*/ 16 h 67"/>
                <a:gd name="T6" fmla="*/ 66 w 70"/>
                <a:gd name="T7" fmla="*/ 41 h 67"/>
                <a:gd name="T8" fmla="*/ 22 w 70"/>
                <a:gd name="T9" fmla="*/ 58 h 67"/>
                <a:gd name="T10" fmla="*/ 10 w 70"/>
                <a:gd name="T11" fmla="*/ 13 h 67"/>
                <a:gd name="T12" fmla="*/ 17 w 70"/>
                <a:gd name="T13" fmla="*/ 0 h 67"/>
                <a:gd name="T14" fmla="*/ 30 w 70"/>
                <a:gd name="T15" fmla="*/ 5 h 67"/>
                <a:gd name="T16" fmla="*/ 29 w 70"/>
                <a:gd name="T17" fmla="*/ 8 h 67"/>
                <a:gd name="T18" fmla="*/ 15 w 70"/>
                <a:gd name="T19" fmla="*/ 17 h 67"/>
                <a:gd name="T20" fmla="*/ 26 w 70"/>
                <a:gd name="T21" fmla="*/ 42 h 67"/>
                <a:gd name="T22" fmla="*/ 59 w 70"/>
                <a:gd name="T23" fmla="*/ 36 h 67"/>
                <a:gd name="T24" fmla="*/ 54 w 70"/>
                <a:gd name="T25" fmla="*/ 13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0" h="67">
                  <a:moveTo>
                    <a:pt x="54" y="13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68" y="16"/>
                    <a:pt x="68" y="16"/>
                    <a:pt x="68" y="16"/>
                  </a:cubicBezTo>
                  <a:cubicBezTo>
                    <a:pt x="70" y="25"/>
                    <a:pt x="70" y="32"/>
                    <a:pt x="66" y="41"/>
                  </a:cubicBezTo>
                  <a:cubicBezTo>
                    <a:pt x="57" y="57"/>
                    <a:pt x="45" y="67"/>
                    <a:pt x="22" y="58"/>
                  </a:cubicBezTo>
                  <a:cubicBezTo>
                    <a:pt x="0" y="48"/>
                    <a:pt x="3" y="30"/>
                    <a:pt x="10" y="13"/>
                  </a:cubicBezTo>
                  <a:cubicBezTo>
                    <a:pt x="12" y="8"/>
                    <a:pt x="14" y="5"/>
                    <a:pt x="17" y="0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3" y="8"/>
                    <a:pt x="18" y="12"/>
                    <a:pt x="15" y="17"/>
                  </a:cubicBezTo>
                  <a:cubicBezTo>
                    <a:pt x="10" y="27"/>
                    <a:pt x="17" y="35"/>
                    <a:pt x="26" y="42"/>
                  </a:cubicBezTo>
                  <a:cubicBezTo>
                    <a:pt x="35" y="49"/>
                    <a:pt x="54" y="46"/>
                    <a:pt x="59" y="36"/>
                  </a:cubicBezTo>
                  <a:cubicBezTo>
                    <a:pt x="62" y="29"/>
                    <a:pt x="60" y="20"/>
                    <a:pt x="54" y="13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5" name="Freeform 54"/>
            <p:cNvSpPr>
              <a:spLocks/>
            </p:cNvSpPr>
            <p:nvPr/>
          </p:nvSpPr>
          <p:spPr bwMode="auto">
            <a:xfrm>
              <a:off x="7953376" y="4840288"/>
              <a:ext cx="39688" cy="28575"/>
            </a:xfrm>
            <a:custGeom>
              <a:avLst/>
              <a:gdLst>
                <a:gd name="T0" fmla="*/ 21 w 25"/>
                <a:gd name="T1" fmla="*/ 18 h 18"/>
                <a:gd name="T2" fmla="*/ 25 w 25"/>
                <a:gd name="T3" fmla="*/ 11 h 18"/>
                <a:gd name="T4" fmla="*/ 25 w 25"/>
                <a:gd name="T5" fmla="*/ 11 h 18"/>
                <a:gd name="T6" fmla="*/ 23 w 25"/>
                <a:gd name="T7" fmla="*/ 12 h 18"/>
                <a:gd name="T8" fmla="*/ 4 w 25"/>
                <a:gd name="T9" fmla="*/ 2 h 18"/>
                <a:gd name="T10" fmla="*/ 5 w 25"/>
                <a:gd name="T11" fmla="*/ 1 h 18"/>
                <a:gd name="T12" fmla="*/ 3 w 25"/>
                <a:gd name="T13" fmla="*/ 0 h 18"/>
                <a:gd name="T14" fmla="*/ 0 w 25"/>
                <a:gd name="T15" fmla="*/ 7 h 18"/>
                <a:gd name="T16" fmla="*/ 1 w 25"/>
                <a:gd name="T17" fmla="*/ 8 h 18"/>
                <a:gd name="T18" fmla="*/ 3 w 25"/>
                <a:gd name="T19" fmla="*/ 6 h 18"/>
                <a:gd name="T20" fmla="*/ 20 w 25"/>
                <a:gd name="T21" fmla="*/ 16 h 18"/>
                <a:gd name="T22" fmla="*/ 20 w 25"/>
                <a:gd name="T23" fmla="*/ 18 h 18"/>
                <a:gd name="T24" fmla="*/ 21 w 25"/>
                <a:gd name="T2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" h="18">
                  <a:moveTo>
                    <a:pt x="21" y="18"/>
                  </a:moveTo>
                  <a:lnTo>
                    <a:pt x="25" y="11"/>
                  </a:lnTo>
                  <a:lnTo>
                    <a:pt x="25" y="11"/>
                  </a:lnTo>
                  <a:lnTo>
                    <a:pt x="23" y="12"/>
                  </a:lnTo>
                  <a:lnTo>
                    <a:pt x="4" y="2"/>
                  </a:lnTo>
                  <a:lnTo>
                    <a:pt x="5" y="1"/>
                  </a:lnTo>
                  <a:lnTo>
                    <a:pt x="3" y="0"/>
                  </a:lnTo>
                  <a:lnTo>
                    <a:pt x="0" y="7"/>
                  </a:lnTo>
                  <a:lnTo>
                    <a:pt x="1" y="8"/>
                  </a:lnTo>
                  <a:lnTo>
                    <a:pt x="3" y="6"/>
                  </a:lnTo>
                  <a:lnTo>
                    <a:pt x="20" y="16"/>
                  </a:lnTo>
                  <a:lnTo>
                    <a:pt x="20" y="18"/>
                  </a:lnTo>
                  <a:lnTo>
                    <a:pt x="21" y="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6" name="Freeform 55"/>
            <p:cNvSpPr>
              <a:spLocks/>
            </p:cNvSpPr>
            <p:nvPr/>
          </p:nvSpPr>
          <p:spPr bwMode="auto">
            <a:xfrm>
              <a:off x="7935913" y="4864100"/>
              <a:ext cx="47625" cy="34925"/>
            </a:xfrm>
            <a:custGeom>
              <a:avLst/>
              <a:gdLst>
                <a:gd name="T0" fmla="*/ 46 w 76"/>
                <a:gd name="T1" fmla="*/ 55 h 55"/>
                <a:gd name="T2" fmla="*/ 76 w 76"/>
                <a:gd name="T3" fmla="*/ 21 h 55"/>
                <a:gd name="T4" fmla="*/ 69 w 76"/>
                <a:gd name="T5" fmla="*/ 5 h 55"/>
                <a:gd name="T6" fmla="*/ 65 w 76"/>
                <a:gd name="T7" fmla="*/ 10 h 55"/>
                <a:gd name="T8" fmla="*/ 66 w 76"/>
                <a:gd name="T9" fmla="*/ 20 h 55"/>
                <a:gd name="T10" fmla="*/ 53 w 76"/>
                <a:gd name="T11" fmla="*/ 38 h 55"/>
                <a:gd name="T12" fmla="*/ 15 w 76"/>
                <a:gd name="T13" fmla="*/ 7 h 55"/>
                <a:gd name="T14" fmla="*/ 17 w 76"/>
                <a:gd name="T15" fmla="*/ 3 h 55"/>
                <a:gd name="T16" fmla="*/ 13 w 76"/>
                <a:gd name="T17" fmla="*/ 0 h 55"/>
                <a:gd name="T18" fmla="*/ 0 w 76"/>
                <a:gd name="T19" fmla="*/ 17 h 55"/>
                <a:gd name="T20" fmla="*/ 4 w 76"/>
                <a:gd name="T21" fmla="*/ 19 h 55"/>
                <a:gd name="T22" fmla="*/ 8 w 76"/>
                <a:gd name="T23" fmla="*/ 17 h 55"/>
                <a:gd name="T24" fmla="*/ 45 w 76"/>
                <a:gd name="T25" fmla="*/ 48 h 55"/>
                <a:gd name="T26" fmla="*/ 45 w 76"/>
                <a:gd name="T27" fmla="*/ 53 h 55"/>
                <a:gd name="T28" fmla="*/ 46 w 76"/>
                <a:gd name="T29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6" h="55">
                  <a:moveTo>
                    <a:pt x="46" y="55"/>
                  </a:moveTo>
                  <a:cubicBezTo>
                    <a:pt x="76" y="21"/>
                    <a:pt x="76" y="21"/>
                    <a:pt x="76" y="21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0"/>
                    <a:pt x="67" y="16"/>
                    <a:pt x="66" y="20"/>
                  </a:cubicBezTo>
                  <a:cubicBezTo>
                    <a:pt x="65" y="28"/>
                    <a:pt x="53" y="38"/>
                    <a:pt x="53" y="38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45" y="53"/>
                    <a:pt x="45" y="53"/>
                    <a:pt x="45" y="53"/>
                  </a:cubicBezTo>
                  <a:lnTo>
                    <a:pt x="46" y="5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7" name="Freeform 56"/>
            <p:cNvSpPr>
              <a:spLocks/>
            </p:cNvSpPr>
            <p:nvPr/>
          </p:nvSpPr>
          <p:spPr bwMode="auto">
            <a:xfrm>
              <a:off x="7880351" y="4895850"/>
              <a:ext cx="33338" cy="52388"/>
            </a:xfrm>
            <a:custGeom>
              <a:avLst/>
              <a:gdLst>
                <a:gd name="T0" fmla="*/ 29 w 52"/>
                <a:gd name="T1" fmla="*/ 81 h 81"/>
                <a:gd name="T2" fmla="*/ 46 w 52"/>
                <a:gd name="T3" fmla="*/ 73 h 81"/>
                <a:gd name="T4" fmla="*/ 44 w 52"/>
                <a:gd name="T5" fmla="*/ 71 h 81"/>
                <a:gd name="T6" fmla="*/ 40 w 52"/>
                <a:gd name="T7" fmla="*/ 70 h 81"/>
                <a:gd name="T8" fmla="*/ 28 w 52"/>
                <a:gd name="T9" fmla="*/ 47 h 81"/>
                <a:gd name="T10" fmla="*/ 44 w 52"/>
                <a:gd name="T11" fmla="*/ 39 h 81"/>
                <a:gd name="T12" fmla="*/ 52 w 52"/>
                <a:gd name="T13" fmla="*/ 38 h 81"/>
                <a:gd name="T14" fmla="*/ 46 w 52"/>
                <a:gd name="T15" fmla="*/ 27 h 81"/>
                <a:gd name="T16" fmla="*/ 41 w 52"/>
                <a:gd name="T17" fmla="*/ 32 h 81"/>
                <a:gd name="T18" fmla="*/ 25 w 52"/>
                <a:gd name="T19" fmla="*/ 41 h 81"/>
                <a:gd name="T20" fmla="*/ 17 w 52"/>
                <a:gd name="T21" fmla="*/ 24 h 81"/>
                <a:gd name="T22" fmla="*/ 35 w 52"/>
                <a:gd name="T23" fmla="*/ 14 h 81"/>
                <a:gd name="T24" fmla="*/ 42 w 52"/>
                <a:gd name="T25" fmla="*/ 12 h 81"/>
                <a:gd name="T26" fmla="*/ 43 w 52"/>
                <a:gd name="T27" fmla="*/ 7 h 81"/>
                <a:gd name="T28" fmla="*/ 47 w 52"/>
                <a:gd name="T29" fmla="*/ 0 h 81"/>
                <a:gd name="T30" fmla="*/ 0 w 52"/>
                <a:gd name="T31" fmla="*/ 27 h 81"/>
                <a:gd name="T32" fmla="*/ 1 w 52"/>
                <a:gd name="T33" fmla="*/ 31 h 81"/>
                <a:gd name="T34" fmla="*/ 6 w 52"/>
                <a:gd name="T35" fmla="*/ 30 h 81"/>
                <a:gd name="T36" fmla="*/ 28 w 52"/>
                <a:gd name="T37" fmla="*/ 75 h 81"/>
                <a:gd name="T38" fmla="*/ 27 w 52"/>
                <a:gd name="T39" fmla="*/ 79 h 81"/>
                <a:gd name="T40" fmla="*/ 29 w 52"/>
                <a:gd name="T41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2" h="81">
                  <a:moveTo>
                    <a:pt x="29" y="81"/>
                  </a:moveTo>
                  <a:cubicBezTo>
                    <a:pt x="46" y="73"/>
                    <a:pt x="46" y="73"/>
                    <a:pt x="46" y="73"/>
                  </a:cubicBezTo>
                  <a:cubicBezTo>
                    <a:pt x="44" y="71"/>
                    <a:pt x="44" y="71"/>
                    <a:pt x="44" y="71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28" y="47"/>
                    <a:pt x="28" y="47"/>
                    <a:pt x="28" y="47"/>
                  </a:cubicBezTo>
                  <a:cubicBezTo>
                    <a:pt x="28" y="47"/>
                    <a:pt x="38" y="41"/>
                    <a:pt x="44" y="39"/>
                  </a:cubicBezTo>
                  <a:cubicBezTo>
                    <a:pt x="47" y="38"/>
                    <a:pt x="52" y="38"/>
                    <a:pt x="52" y="38"/>
                  </a:cubicBezTo>
                  <a:cubicBezTo>
                    <a:pt x="46" y="27"/>
                    <a:pt x="46" y="27"/>
                    <a:pt x="46" y="27"/>
                  </a:cubicBezTo>
                  <a:cubicBezTo>
                    <a:pt x="46" y="27"/>
                    <a:pt x="43" y="31"/>
                    <a:pt x="41" y="32"/>
                  </a:cubicBezTo>
                  <a:cubicBezTo>
                    <a:pt x="36" y="37"/>
                    <a:pt x="25" y="41"/>
                    <a:pt x="25" y="41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28" y="16"/>
                    <a:pt x="35" y="14"/>
                  </a:cubicBezTo>
                  <a:cubicBezTo>
                    <a:pt x="38" y="13"/>
                    <a:pt x="42" y="12"/>
                    <a:pt x="42" y="12"/>
                  </a:cubicBezTo>
                  <a:cubicBezTo>
                    <a:pt x="42" y="12"/>
                    <a:pt x="43" y="9"/>
                    <a:pt x="43" y="7"/>
                  </a:cubicBezTo>
                  <a:cubicBezTo>
                    <a:pt x="44" y="4"/>
                    <a:pt x="47" y="0"/>
                    <a:pt x="47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28" y="75"/>
                    <a:pt x="28" y="75"/>
                    <a:pt x="28" y="75"/>
                  </a:cubicBezTo>
                  <a:cubicBezTo>
                    <a:pt x="27" y="79"/>
                    <a:pt x="27" y="79"/>
                    <a:pt x="27" y="79"/>
                  </a:cubicBezTo>
                  <a:lnTo>
                    <a:pt x="29" y="8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58" name="Freeform 57"/>
            <p:cNvSpPr>
              <a:spLocks noEditPoints="1"/>
            </p:cNvSpPr>
            <p:nvPr/>
          </p:nvSpPr>
          <p:spPr bwMode="auto">
            <a:xfrm>
              <a:off x="7685088" y="4448175"/>
              <a:ext cx="254000" cy="468313"/>
            </a:xfrm>
            <a:custGeom>
              <a:avLst/>
              <a:gdLst>
                <a:gd name="T0" fmla="*/ 334 w 401"/>
                <a:gd name="T1" fmla="*/ 149 h 738"/>
                <a:gd name="T2" fmla="*/ 224 w 401"/>
                <a:gd name="T3" fmla="*/ 31 h 738"/>
                <a:gd name="T4" fmla="*/ 177 w 401"/>
                <a:gd name="T5" fmla="*/ 31 h 738"/>
                <a:gd name="T6" fmla="*/ 67 w 401"/>
                <a:gd name="T7" fmla="*/ 149 h 738"/>
                <a:gd name="T8" fmla="*/ 0 w 401"/>
                <a:gd name="T9" fmla="*/ 273 h 738"/>
                <a:gd name="T10" fmla="*/ 200 w 401"/>
                <a:gd name="T11" fmla="*/ 738 h 738"/>
                <a:gd name="T12" fmla="*/ 401 w 401"/>
                <a:gd name="T13" fmla="*/ 273 h 738"/>
                <a:gd name="T14" fmla="*/ 263 w 401"/>
                <a:gd name="T15" fmla="*/ 199 h 738"/>
                <a:gd name="T16" fmla="*/ 312 w 401"/>
                <a:gd name="T17" fmla="*/ 149 h 738"/>
                <a:gd name="T18" fmla="*/ 224 w 401"/>
                <a:gd name="T19" fmla="*/ 89 h 738"/>
                <a:gd name="T20" fmla="*/ 200 w 401"/>
                <a:gd name="T21" fmla="*/ 199 h 738"/>
                <a:gd name="T22" fmla="*/ 241 w 401"/>
                <a:gd name="T23" fmla="*/ 147 h 738"/>
                <a:gd name="T24" fmla="*/ 200 w 401"/>
                <a:gd name="T25" fmla="*/ 17 h 738"/>
                <a:gd name="T26" fmla="*/ 238 w 401"/>
                <a:gd name="T27" fmla="*/ 61 h 738"/>
                <a:gd name="T28" fmla="*/ 194 w 401"/>
                <a:gd name="T29" fmla="*/ 92 h 738"/>
                <a:gd name="T30" fmla="*/ 177 w 401"/>
                <a:gd name="T31" fmla="*/ 89 h 738"/>
                <a:gd name="T32" fmla="*/ 177 w 401"/>
                <a:gd name="T33" fmla="*/ 89 h 738"/>
                <a:gd name="T34" fmla="*/ 138 w 401"/>
                <a:gd name="T35" fmla="*/ 147 h 738"/>
                <a:gd name="T36" fmla="*/ 200 w 401"/>
                <a:gd name="T37" fmla="*/ 221 h 738"/>
                <a:gd name="T38" fmla="*/ 294 w 401"/>
                <a:gd name="T39" fmla="*/ 231 h 738"/>
                <a:gd name="T40" fmla="*/ 225 w 401"/>
                <a:gd name="T41" fmla="*/ 274 h 738"/>
                <a:gd name="T42" fmla="*/ 177 w 401"/>
                <a:gd name="T43" fmla="*/ 241 h 738"/>
                <a:gd name="T44" fmla="*/ 174 w 401"/>
                <a:gd name="T45" fmla="*/ 272 h 738"/>
                <a:gd name="T46" fmla="*/ 106 w 401"/>
                <a:gd name="T47" fmla="*/ 231 h 738"/>
                <a:gd name="T48" fmla="*/ 41 w 401"/>
                <a:gd name="T49" fmla="*/ 391 h 738"/>
                <a:gd name="T50" fmla="*/ 168 w 401"/>
                <a:gd name="T51" fmla="*/ 357 h 738"/>
                <a:gd name="T52" fmla="*/ 47 w 401"/>
                <a:gd name="T53" fmla="*/ 413 h 738"/>
                <a:gd name="T54" fmla="*/ 47 w 401"/>
                <a:gd name="T55" fmla="*/ 413 h 738"/>
                <a:gd name="T56" fmla="*/ 152 w 401"/>
                <a:gd name="T57" fmla="*/ 650 h 738"/>
                <a:gd name="T58" fmla="*/ 249 w 401"/>
                <a:gd name="T59" fmla="*/ 650 h 738"/>
                <a:gd name="T60" fmla="*/ 227 w 401"/>
                <a:gd name="T61" fmla="*/ 534 h 738"/>
                <a:gd name="T62" fmla="*/ 194 w 401"/>
                <a:gd name="T63" fmla="*/ 711 h 738"/>
                <a:gd name="T64" fmla="*/ 93 w 401"/>
                <a:gd name="T65" fmla="*/ 534 h 738"/>
                <a:gd name="T66" fmla="*/ 173 w 401"/>
                <a:gd name="T67" fmla="*/ 413 h 738"/>
                <a:gd name="T68" fmla="*/ 330 w 401"/>
                <a:gd name="T69" fmla="*/ 484 h 738"/>
                <a:gd name="T70" fmla="*/ 189 w 401"/>
                <a:gd name="T71" fmla="*/ 391 h 738"/>
                <a:gd name="T72" fmla="*/ 230 w 401"/>
                <a:gd name="T73" fmla="*/ 391 h 738"/>
                <a:gd name="T74" fmla="*/ 249 w 401"/>
                <a:gd name="T75" fmla="*/ 413 h 738"/>
                <a:gd name="T76" fmla="*/ 307 w 401"/>
                <a:gd name="T77" fmla="*/ 391 h 738"/>
                <a:gd name="T78" fmla="*/ 361 w 401"/>
                <a:gd name="T79" fmla="*/ 391 h 738"/>
                <a:gd name="T80" fmla="*/ 374 w 401"/>
                <a:gd name="T81" fmla="*/ 336 h 738"/>
                <a:gd name="T82" fmla="*/ 200 w 401"/>
                <a:gd name="T83" fmla="*/ 364 h 738"/>
                <a:gd name="T84" fmla="*/ 29 w 401"/>
                <a:gd name="T85" fmla="*/ 336 h 738"/>
                <a:gd name="T86" fmla="*/ 132 w 401"/>
                <a:gd name="T87" fmla="*/ 256 h 738"/>
                <a:gd name="T88" fmla="*/ 145 w 401"/>
                <a:gd name="T89" fmla="*/ 300 h 738"/>
                <a:gd name="T90" fmla="*/ 194 w 401"/>
                <a:gd name="T91" fmla="*/ 273 h 738"/>
                <a:gd name="T92" fmla="*/ 198 w 401"/>
                <a:gd name="T93" fmla="*/ 252 h 738"/>
                <a:gd name="T94" fmla="*/ 205 w 401"/>
                <a:gd name="T95" fmla="*/ 278 h 738"/>
                <a:gd name="T96" fmla="*/ 281 w 401"/>
                <a:gd name="T97" fmla="*/ 280 h 738"/>
                <a:gd name="T98" fmla="*/ 294 w 401"/>
                <a:gd name="T99" fmla="*/ 252 h 7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1" h="738">
                  <a:moveTo>
                    <a:pt x="392" y="207"/>
                  </a:moveTo>
                  <a:cubicBezTo>
                    <a:pt x="389" y="199"/>
                    <a:pt x="389" y="199"/>
                    <a:pt x="389" y="199"/>
                  </a:cubicBezTo>
                  <a:cubicBezTo>
                    <a:pt x="334" y="199"/>
                    <a:pt x="334" y="199"/>
                    <a:pt x="334" y="199"/>
                  </a:cubicBezTo>
                  <a:cubicBezTo>
                    <a:pt x="334" y="149"/>
                    <a:pt x="334" y="149"/>
                    <a:pt x="334" y="149"/>
                  </a:cubicBezTo>
                  <a:cubicBezTo>
                    <a:pt x="334" y="135"/>
                    <a:pt x="327" y="121"/>
                    <a:pt x="308" y="115"/>
                  </a:cubicBezTo>
                  <a:cubicBezTo>
                    <a:pt x="295" y="99"/>
                    <a:pt x="276" y="85"/>
                    <a:pt x="255" y="76"/>
                  </a:cubicBezTo>
                  <a:cubicBezTo>
                    <a:pt x="255" y="31"/>
                    <a:pt x="255" y="31"/>
                    <a:pt x="255" y="31"/>
                  </a:cubicBezTo>
                  <a:cubicBezTo>
                    <a:pt x="224" y="31"/>
                    <a:pt x="224" y="31"/>
                    <a:pt x="224" y="31"/>
                  </a:cubicBezTo>
                  <a:cubicBezTo>
                    <a:pt x="224" y="0"/>
                    <a:pt x="224" y="0"/>
                    <a:pt x="224" y="0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177" y="0"/>
                    <a:pt x="177" y="0"/>
                    <a:pt x="177" y="0"/>
                  </a:cubicBezTo>
                  <a:cubicBezTo>
                    <a:pt x="177" y="31"/>
                    <a:pt x="177" y="31"/>
                    <a:pt x="177" y="31"/>
                  </a:cubicBezTo>
                  <a:cubicBezTo>
                    <a:pt x="146" y="31"/>
                    <a:pt x="146" y="31"/>
                    <a:pt x="146" y="31"/>
                  </a:cubicBezTo>
                  <a:cubicBezTo>
                    <a:pt x="146" y="76"/>
                    <a:pt x="146" y="76"/>
                    <a:pt x="146" y="76"/>
                  </a:cubicBezTo>
                  <a:cubicBezTo>
                    <a:pt x="125" y="85"/>
                    <a:pt x="106" y="99"/>
                    <a:pt x="93" y="115"/>
                  </a:cubicBezTo>
                  <a:cubicBezTo>
                    <a:pt x="74" y="121"/>
                    <a:pt x="67" y="135"/>
                    <a:pt x="67" y="149"/>
                  </a:cubicBezTo>
                  <a:cubicBezTo>
                    <a:pt x="67" y="199"/>
                    <a:pt x="67" y="199"/>
                    <a:pt x="67" y="199"/>
                  </a:cubicBezTo>
                  <a:cubicBezTo>
                    <a:pt x="13" y="199"/>
                    <a:pt x="13" y="199"/>
                    <a:pt x="13" y="199"/>
                  </a:cubicBezTo>
                  <a:cubicBezTo>
                    <a:pt x="10" y="207"/>
                    <a:pt x="10" y="207"/>
                    <a:pt x="10" y="207"/>
                  </a:cubicBezTo>
                  <a:cubicBezTo>
                    <a:pt x="3" y="227"/>
                    <a:pt x="0" y="249"/>
                    <a:pt x="0" y="273"/>
                  </a:cubicBezTo>
                  <a:cubicBezTo>
                    <a:pt x="0" y="347"/>
                    <a:pt x="28" y="433"/>
                    <a:pt x="55" y="501"/>
                  </a:cubicBezTo>
                  <a:cubicBezTo>
                    <a:pt x="96" y="602"/>
                    <a:pt x="150" y="695"/>
                    <a:pt x="179" y="726"/>
                  </a:cubicBezTo>
                  <a:cubicBezTo>
                    <a:pt x="185" y="732"/>
                    <a:pt x="191" y="738"/>
                    <a:pt x="200" y="738"/>
                  </a:cubicBezTo>
                  <a:cubicBezTo>
                    <a:pt x="200" y="738"/>
                    <a:pt x="200" y="738"/>
                    <a:pt x="200" y="738"/>
                  </a:cubicBezTo>
                  <a:cubicBezTo>
                    <a:pt x="201" y="738"/>
                    <a:pt x="201" y="738"/>
                    <a:pt x="201" y="738"/>
                  </a:cubicBezTo>
                  <a:cubicBezTo>
                    <a:pt x="210" y="738"/>
                    <a:pt x="215" y="732"/>
                    <a:pt x="222" y="726"/>
                  </a:cubicBezTo>
                  <a:cubicBezTo>
                    <a:pt x="251" y="695"/>
                    <a:pt x="306" y="602"/>
                    <a:pt x="347" y="501"/>
                  </a:cubicBezTo>
                  <a:cubicBezTo>
                    <a:pt x="374" y="433"/>
                    <a:pt x="401" y="347"/>
                    <a:pt x="401" y="273"/>
                  </a:cubicBezTo>
                  <a:cubicBezTo>
                    <a:pt x="401" y="249"/>
                    <a:pt x="399" y="227"/>
                    <a:pt x="392" y="207"/>
                  </a:cubicBezTo>
                  <a:moveTo>
                    <a:pt x="312" y="149"/>
                  </a:moveTo>
                  <a:cubicBezTo>
                    <a:pt x="312" y="199"/>
                    <a:pt x="312" y="199"/>
                    <a:pt x="312" y="199"/>
                  </a:cubicBezTo>
                  <a:cubicBezTo>
                    <a:pt x="263" y="199"/>
                    <a:pt x="263" y="199"/>
                    <a:pt x="263" y="199"/>
                  </a:cubicBezTo>
                  <a:cubicBezTo>
                    <a:pt x="263" y="147"/>
                    <a:pt x="263" y="147"/>
                    <a:pt x="263" y="147"/>
                  </a:cubicBezTo>
                  <a:cubicBezTo>
                    <a:pt x="263" y="140"/>
                    <a:pt x="264" y="139"/>
                    <a:pt x="266" y="138"/>
                  </a:cubicBezTo>
                  <a:cubicBezTo>
                    <a:pt x="268" y="136"/>
                    <a:pt x="275" y="134"/>
                    <a:pt x="290" y="134"/>
                  </a:cubicBezTo>
                  <a:cubicBezTo>
                    <a:pt x="310" y="134"/>
                    <a:pt x="312" y="143"/>
                    <a:pt x="312" y="149"/>
                  </a:cubicBezTo>
                  <a:moveTo>
                    <a:pt x="276" y="113"/>
                  </a:moveTo>
                  <a:cubicBezTo>
                    <a:pt x="269" y="114"/>
                    <a:pt x="261" y="116"/>
                    <a:pt x="255" y="119"/>
                  </a:cubicBezTo>
                  <a:cubicBezTo>
                    <a:pt x="248" y="108"/>
                    <a:pt x="238" y="101"/>
                    <a:pt x="224" y="97"/>
                  </a:cubicBezTo>
                  <a:cubicBezTo>
                    <a:pt x="224" y="89"/>
                    <a:pt x="224" y="89"/>
                    <a:pt x="224" y="89"/>
                  </a:cubicBezTo>
                  <a:cubicBezTo>
                    <a:pt x="243" y="93"/>
                    <a:pt x="262" y="101"/>
                    <a:pt x="276" y="113"/>
                  </a:cubicBezTo>
                  <a:moveTo>
                    <a:pt x="241" y="147"/>
                  </a:moveTo>
                  <a:cubicBezTo>
                    <a:pt x="241" y="199"/>
                    <a:pt x="241" y="199"/>
                    <a:pt x="241" y="199"/>
                  </a:cubicBezTo>
                  <a:cubicBezTo>
                    <a:pt x="200" y="199"/>
                    <a:pt x="200" y="199"/>
                    <a:pt x="200" y="199"/>
                  </a:cubicBezTo>
                  <a:cubicBezTo>
                    <a:pt x="160" y="199"/>
                    <a:pt x="160" y="199"/>
                    <a:pt x="160" y="199"/>
                  </a:cubicBezTo>
                  <a:cubicBezTo>
                    <a:pt x="160" y="147"/>
                    <a:pt x="160" y="147"/>
                    <a:pt x="160" y="147"/>
                  </a:cubicBezTo>
                  <a:cubicBezTo>
                    <a:pt x="160" y="132"/>
                    <a:pt x="170" y="114"/>
                    <a:pt x="200" y="114"/>
                  </a:cubicBezTo>
                  <a:cubicBezTo>
                    <a:pt x="231" y="114"/>
                    <a:pt x="241" y="132"/>
                    <a:pt x="241" y="147"/>
                  </a:cubicBezTo>
                  <a:moveTo>
                    <a:pt x="163" y="48"/>
                  </a:moveTo>
                  <a:cubicBezTo>
                    <a:pt x="194" y="48"/>
                    <a:pt x="194" y="48"/>
                    <a:pt x="194" y="48"/>
                  </a:cubicBezTo>
                  <a:cubicBezTo>
                    <a:pt x="194" y="17"/>
                    <a:pt x="194" y="17"/>
                    <a:pt x="194" y="17"/>
                  </a:cubicBezTo>
                  <a:cubicBezTo>
                    <a:pt x="200" y="17"/>
                    <a:pt x="200" y="17"/>
                    <a:pt x="200" y="17"/>
                  </a:cubicBezTo>
                  <a:cubicBezTo>
                    <a:pt x="207" y="17"/>
                    <a:pt x="207" y="17"/>
                    <a:pt x="207" y="17"/>
                  </a:cubicBezTo>
                  <a:cubicBezTo>
                    <a:pt x="207" y="48"/>
                    <a:pt x="207" y="48"/>
                    <a:pt x="207" y="48"/>
                  </a:cubicBezTo>
                  <a:cubicBezTo>
                    <a:pt x="238" y="48"/>
                    <a:pt x="238" y="48"/>
                    <a:pt x="238" y="48"/>
                  </a:cubicBezTo>
                  <a:cubicBezTo>
                    <a:pt x="238" y="61"/>
                    <a:pt x="238" y="61"/>
                    <a:pt x="238" y="61"/>
                  </a:cubicBezTo>
                  <a:cubicBezTo>
                    <a:pt x="207" y="61"/>
                    <a:pt x="207" y="61"/>
                    <a:pt x="207" y="61"/>
                  </a:cubicBezTo>
                  <a:cubicBezTo>
                    <a:pt x="207" y="92"/>
                    <a:pt x="207" y="92"/>
                    <a:pt x="207" y="92"/>
                  </a:cubicBezTo>
                  <a:cubicBezTo>
                    <a:pt x="200" y="92"/>
                    <a:pt x="200" y="92"/>
                    <a:pt x="200" y="92"/>
                  </a:cubicBezTo>
                  <a:cubicBezTo>
                    <a:pt x="194" y="92"/>
                    <a:pt x="194" y="92"/>
                    <a:pt x="194" y="92"/>
                  </a:cubicBezTo>
                  <a:cubicBezTo>
                    <a:pt x="194" y="61"/>
                    <a:pt x="194" y="61"/>
                    <a:pt x="194" y="61"/>
                  </a:cubicBezTo>
                  <a:cubicBezTo>
                    <a:pt x="163" y="61"/>
                    <a:pt x="163" y="61"/>
                    <a:pt x="163" y="61"/>
                  </a:cubicBezTo>
                  <a:lnTo>
                    <a:pt x="163" y="48"/>
                  </a:lnTo>
                  <a:close/>
                  <a:moveTo>
                    <a:pt x="177" y="89"/>
                  </a:moveTo>
                  <a:cubicBezTo>
                    <a:pt x="177" y="97"/>
                    <a:pt x="177" y="97"/>
                    <a:pt x="177" y="97"/>
                  </a:cubicBezTo>
                  <a:cubicBezTo>
                    <a:pt x="164" y="101"/>
                    <a:pt x="153" y="108"/>
                    <a:pt x="146" y="119"/>
                  </a:cubicBezTo>
                  <a:cubicBezTo>
                    <a:pt x="140" y="116"/>
                    <a:pt x="133" y="114"/>
                    <a:pt x="125" y="113"/>
                  </a:cubicBezTo>
                  <a:cubicBezTo>
                    <a:pt x="140" y="101"/>
                    <a:pt x="158" y="93"/>
                    <a:pt x="177" y="89"/>
                  </a:cubicBezTo>
                  <a:moveTo>
                    <a:pt x="89" y="149"/>
                  </a:moveTo>
                  <a:cubicBezTo>
                    <a:pt x="89" y="143"/>
                    <a:pt x="91" y="134"/>
                    <a:pt x="111" y="134"/>
                  </a:cubicBezTo>
                  <a:cubicBezTo>
                    <a:pt x="126" y="134"/>
                    <a:pt x="133" y="136"/>
                    <a:pt x="136" y="138"/>
                  </a:cubicBezTo>
                  <a:cubicBezTo>
                    <a:pt x="137" y="139"/>
                    <a:pt x="138" y="140"/>
                    <a:pt x="138" y="147"/>
                  </a:cubicBezTo>
                  <a:cubicBezTo>
                    <a:pt x="138" y="199"/>
                    <a:pt x="138" y="199"/>
                    <a:pt x="138" y="199"/>
                  </a:cubicBezTo>
                  <a:cubicBezTo>
                    <a:pt x="89" y="199"/>
                    <a:pt x="89" y="199"/>
                    <a:pt x="89" y="199"/>
                  </a:cubicBezTo>
                  <a:lnTo>
                    <a:pt x="89" y="149"/>
                  </a:lnTo>
                  <a:close/>
                  <a:moveTo>
                    <a:pt x="200" y="221"/>
                  </a:moveTo>
                  <a:cubicBezTo>
                    <a:pt x="200" y="221"/>
                    <a:pt x="200" y="221"/>
                    <a:pt x="200" y="221"/>
                  </a:cubicBezTo>
                  <a:cubicBezTo>
                    <a:pt x="374" y="221"/>
                    <a:pt x="374" y="221"/>
                    <a:pt x="374" y="221"/>
                  </a:cubicBezTo>
                  <a:cubicBezTo>
                    <a:pt x="374" y="224"/>
                    <a:pt x="375" y="228"/>
                    <a:pt x="376" y="231"/>
                  </a:cubicBezTo>
                  <a:cubicBezTo>
                    <a:pt x="294" y="231"/>
                    <a:pt x="294" y="231"/>
                    <a:pt x="294" y="231"/>
                  </a:cubicBezTo>
                  <a:cubicBezTo>
                    <a:pt x="260" y="231"/>
                    <a:pt x="245" y="240"/>
                    <a:pt x="245" y="259"/>
                  </a:cubicBezTo>
                  <a:cubicBezTo>
                    <a:pt x="245" y="266"/>
                    <a:pt x="248" y="272"/>
                    <a:pt x="254" y="277"/>
                  </a:cubicBezTo>
                  <a:cubicBezTo>
                    <a:pt x="250" y="279"/>
                    <a:pt x="233" y="284"/>
                    <a:pt x="231" y="285"/>
                  </a:cubicBezTo>
                  <a:cubicBezTo>
                    <a:pt x="229" y="283"/>
                    <a:pt x="225" y="280"/>
                    <a:pt x="225" y="274"/>
                  </a:cubicBezTo>
                  <a:cubicBezTo>
                    <a:pt x="226" y="272"/>
                    <a:pt x="230" y="266"/>
                    <a:pt x="230" y="258"/>
                  </a:cubicBezTo>
                  <a:cubicBezTo>
                    <a:pt x="230" y="246"/>
                    <a:pt x="222" y="234"/>
                    <a:pt x="200" y="233"/>
                  </a:cubicBezTo>
                  <a:cubicBezTo>
                    <a:pt x="190" y="233"/>
                    <a:pt x="184" y="236"/>
                    <a:pt x="178" y="240"/>
                  </a:cubicBezTo>
                  <a:cubicBezTo>
                    <a:pt x="178" y="241"/>
                    <a:pt x="178" y="241"/>
                    <a:pt x="177" y="241"/>
                  </a:cubicBezTo>
                  <a:cubicBezTo>
                    <a:pt x="168" y="244"/>
                    <a:pt x="163" y="250"/>
                    <a:pt x="163" y="258"/>
                  </a:cubicBezTo>
                  <a:cubicBezTo>
                    <a:pt x="163" y="267"/>
                    <a:pt x="163" y="267"/>
                    <a:pt x="163" y="267"/>
                  </a:cubicBezTo>
                  <a:cubicBezTo>
                    <a:pt x="163" y="267"/>
                    <a:pt x="167" y="267"/>
                    <a:pt x="169" y="268"/>
                  </a:cubicBezTo>
                  <a:cubicBezTo>
                    <a:pt x="172" y="269"/>
                    <a:pt x="173" y="270"/>
                    <a:pt x="174" y="272"/>
                  </a:cubicBezTo>
                  <a:cubicBezTo>
                    <a:pt x="176" y="275"/>
                    <a:pt x="174" y="283"/>
                    <a:pt x="169" y="285"/>
                  </a:cubicBezTo>
                  <a:cubicBezTo>
                    <a:pt x="167" y="284"/>
                    <a:pt x="150" y="279"/>
                    <a:pt x="146" y="277"/>
                  </a:cubicBezTo>
                  <a:cubicBezTo>
                    <a:pt x="152" y="272"/>
                    <a:pt x="156" y="266"/>
                    <a:pt x="156" y="259"/>
                  </a:cubicBezTo>
                  <a:cubicBezTo>
                    <a:pt x="156" y="240"/>
                    <a:pt x="141" y="231"/>
                    <a:pt x="106" y="231"/>
                  </a:cubicBezTo>
                  <a:cubicBezTo>
                    <a:pt x="26" y="231"/>
                    <a:pt x="26" y="231"/>
                    <a:pt x="26" y="231"/>
                  </a:cubicBezTo>
                  <a:cubicBezTo>
                    <a:pt x="27" y="228"/>
                    <a:pt x="28" y="224"/>
                    <a:pt x="29" y="221"/>
                  </a:cubicBezTo>
                  <a:lnTo>
                    <a:pt x="200" y="221"/>
                  </a:lnTo>
                  <a:close/>
                  <a:moveTo>
                    <a:pt x="41" y="391"/>
                  </a:moveTo>
                  <a:cubicBezTo>
                    <a:pt x="38" y="379"/>
                    <a:pt x="35" y="369"/>
                    <a:pt x="33" y="357"/>
                  </a:cubicBezTo>
                  <a:cubicBezTo>
                    <a:pt x="57" y="354"/>
                    <a:pt x="116" y="344"/>
                    <a:pt x="158" y="338"/>
                  </a:cubicBezTo>
                  <a:lnTo>
                    <a:pt x="41" y="391"/>
                  </a:lnTo>
                  <a:close/>
                  <a:moveTo>
                    <a:pt x="168" y="357"/>
                  </a:moveTo>
                  <a:cubicBezTo>
                    <a:pt x="145" y="391"/>
                    <a:pt x="145" y="391"/>
                    <a:pt x="145" y="391"/>
                  </a:cubicBezTo>
                  <a:cubicBezTo>
                    <a:pt x="95" y="391"/>
                    <a:pt x="95" y="391"/>
                    <a:pt x="95" y="391"/>
                  </a:cubicBezTo>
                  <a:lnTo>
                    <a:pt x="168" y="357"/>
                  </a:lnTo>
                  <a:close/>
                  <a:moveTo>
                    <a:pt x="47" y="413"/>
                  </a:moveTo>
                  <a:cubicBezTo>
                    <a:pt x="152" y="413"/>
                    <a:pt x="152" y="413"/>
                    <a:pt x="152" y="413"/>
                  </a:cubicBezTo>
                  <a:cubicBezTo>
                    <a:pt x="152" y="463"/>
                    <a:pt x="152" y="463"/>
                    <a:pt x="152" y="463"/>
                  </a:cubicBezTo>
                  <a:cubicBezTo>
                    <a:pt x="64" y="463"/>
                    <a:pt x="64" y="463"/>
                    <a:pt x="64" y="463"/>
                  </a:cubicBezTo>
                  <a:cubicBezTo>
                    <a:pt x="58" y="446"/>
                    <a:pt x="52" y="429"/>
                    <a:pt x="47" y="413"/>
                  </a:cubicBezTo>
                  <a:moveTo>
                    <a:pt x="152" y="650"/>
                  </a:moveTo>
                  <a:cubicBezTo>
                    <a:pt x="137" y="623"/>
                    <a:pt x="119" y="591"/>
                    <a:pt x="103" y="556"/>
                  </a:cubicBezTo>
                  <a:cubicBezTo>
                    <a:pt x="152" y="556"/>
                    <a:pt x="152" y="556"/>
                    <a:pt x="152" y="556"/>
                  </a:cubicBezTo>
                  <a:lnTo>
                    <a:pt x="152" y="650"/>
                  </a:lnTo>
                  <a:close/>
                  <a:moveTo>
                    <a:pt x="249" y="650"/>
                  </a:moveTo>
                  <a:cubicBezTo>
                    <a:pt x="249" y="556"/>
                    <a:pt x="249" y="556"/>
                    <a:pt x="249" y="556"/>
                  </a:cubicBezTo>
                  <a:cubicBezTo>
                    <a:pt x="299" y="556"/>
                    <a:pt x="299" y="556"/>
                    <a:pt x="299" y="556"/>
                  </a:cubicBezTo>
                  <a:cubicBezTo>
                    <a:pt x="282" y="591"/>
                    <a:pt x="265" y="623"/>
                    <a:pt x="249" y="650"/>
                  </a:cubicBezTo>
                  <a:moveTo>
                    <a:pt x="327" y="492"/>
                  </a:moveTo>
                  <a:cubicBezTo>
                    <a:pt x="321" y="507"/>
                    <a:pt x="314" y="520"/>
                    <a:pt x="308" y="534"/>
                  </a:cubicBezTo>
                  <a:cubicBezTo>
                    <a:pt x="238" y="534"/>
                    <a:pt x="238" y="534"/>
                    <a:pt x="238" y="534"/>
                  </a:cubicBezTo>
                  <a:cubicBezTo>
                    <a:pt x="227" y="534"/>
                    <a:pt x="227" y="534"/>
                    <a:pt x="227" y="534"/>
                  </a:cubicBezTo>
                  <a:cubicBezTo>
                    <a:pt x="227" y="684"/>
                    <a:pt x="227" y="684"/>
                    <a:pt x="227" y="684"/>
                  </a:cubicBezTo>
                  <a:cubicBezTo>
                    <a:pt x="219" y="695"/>
                    <a:pt x="212" y="704"/>
                    <a:pt x="206" y="711"/>
                  </a:cubicBezTo>
                  <a:cubicBezTo>
                    <a:pt x="204" y="712"/>
                    <a:pt x="202" y="715"/>
                    <a:pt x="200" y="716"/>
                  </a:cubicBezTo>
                  <a:cubicBezTo>
                    <a:pt x="199" y="715"/>
                    <a:pt x="196" y="712"/>
                    <a:pt x="194" y="711"/>
                  </a:cubicBezTo>
                  <a:cubicBezTo>
                    <a:pt x="188" y="704"/>
                    <a:pt x="182" y="695"/>
                    <a:pt x="173" y="684"/>
                  </a:cubicBezTo>
                  <a:cubicBezTo>
                    <a:pt x="173" y="534"/>
                    <a:pt x="173" y="534"/>
                    <a:pt x="173" y="534"/>
                  </a:cubicBezTo>
                  <a:cubicBezTo>
                    <a:pt x="163" y="534"/>
                    <a:pt x="163" y="534"/>
                    <a:pt x="163" y="534"/>
                  </a:cubicBezTo>
                  <a:cubicBezTo>
                    <a:pt x="93" y="534"/>
                    <a:pt x="93" y="534"/>
                    <a:pt x="93" y="534"/>
                  </a:cubicBezTo>
                  <a:cubicBezTo>
                    <a:pt x="87" y="520"/>
                    <a:pt x="81" y="507"/>
                    <a:pt x="75" y="492"/>
                  </a:cubicBezTo>
                  <a:cubicBezTo>
                    <a:pt x="74" y="490"/>
                    <a:pt x="73" y="487"/>
                    <a:pt x="72" y="484"/>
                  </a:cubicBezTo>
                  <a:cubicBezTo>
                    <a:pt x="173" y="484"/>
                    <a:pt x="173" y="484"/>
                    <a:pt x="173" y="484"/>
                  </a:cubicBezTo>
                  <a:cubicBezTo>
                    <a:pt x="173" y="413"/>
                    <a:pt x="173" y="413"/>
                    <a:pt x="173" y="413"/>
                  </a:cubicBezTo>
                  <a:cubicBezTo>
                    <a:pt x="200" y="413"/>
                    <a:pt x="200" y="413"/>
                    <a:pt x="200" y="413"/>
                  </a:cubicBezTo>
                  <a:cubicBezTo>
                    <a:pt x="227" y="413"/>
                    <a:pt x="227" y="413"/>
                    <a:pt x="227" y="413"/>
                  </a:cubicBezTo>
                  <a:cubicBezTo>
                    <a:pt x="227" y="484"/>
                    <a:pt x="227" y="484"/>
                    <a:pt x="227" y="484"/>
                  </a:cubicBezTo>
                  <a:cubicBezTo>
                    <a:pt x="330" y="484"/>
                    <a:pt x="330" y="484"/>
                    <a:pt x="330" y="484"/>
                  </a:cubicBezTo>
                  <a:cubicBezTo>
                    <a:pt x="329" y="487"/>
                    <a:pt x="328" y="490"/>
                    <a:pt x="327" y="492"/>
                  </a:cubicBezTo>
                  <a:moveTo>
                    <a:pt x="171" y="391"/>
                  </a:moveTo>
                  <a:cubicBezTo>
                    <a:pt x="189" y="364"/>
                    <a:pt x="189" y="364"/>
                    <a:pt x="189" y="364"/>
                  </a:cubicBezTo>
                  <a:cubicBezTo>
                    <a:pt x="189" y="391"/>
                    <a:pt x="189" y="391"/>
                    <a:pt x="189" y="391"/>
                  </a:cubicBezTo>
                  <a:lnTo>
                    <a:pt x="171" y="391"/>
                  </a:lnTo>
                  <a:close/>
                  <a:moveTo>
                    <a:pt x="211" y="391"/>
                  </a:moveTo>
                  <a:cubicBezTo>
                    <a:pt x="211" y="364"/>
                    <a:pt x="211" y="364"/>
                    <a:pt x="211" y="364"/>
                  </a:cubicBezTo>
                  <a:cubicBezTo>
                    <a:pt x="230" y="391"/>
                    <a:pt x="230" y="391"/>
                    <a:pt x="230" y="391"/>
                  </a:cubicBezTo>
                  <a:lnTo>
                    <a:pt x="211" y="391"/>
                  </a:lnTo>
                  <a:close/>
                  <a:moveTo>
                    <a:pt x="338" y="463"/>
                  </a:moveTo>
                  <a:cubicBezTo>
                    <a:pt x="249" y="463"/>
                    <a:pt x="249" y="463"/>
                    <a:pt x="249" y="463"/>
                  </a:cubicBezTo>
                  <a:cubicBezTo>
                    <a:pt x="249" y="413"/>
                    <a:pt x="249" y="413"/>
                    <a:pt x="249" y="413"/>
                  </a:cubicBezTo>
                  <a:cubicBezTo>
                    <a:pt x="355" y="413"/>
                    <a:pt x="355" y="413"/>
                    <a:pt x="355" y="413"/>
                  </a:cubicBezTo>
                  <a:cubicBezTo>
                    <a:pt x="350" y="429"/>
                    <a:pt x="344" y="446"/>
                    <a:pt x="338" y="463"/>
                  </a:cubicBezTo>
                  <a:moveTo>
                    <a:pt x="232" y="357"/>
                  </a:moveTo>
                  <a:cubicBezTo>
                    <a:pt x="307" y="391"/>
                    <a:pt x="307" y="391"/>
                    <a:pt x="307" y="391"/>
                  </a:cubicBezTo>
                  <a:cubicBezTo>
                    <a:pt x="256" y="391"/>
                    <a:pt x="256" y="391"/>
                    <a:pt x="256" y="391"/>
                  </a:cubicBezTo>
                  <a:lnTo>
                    <a:pt x="232" y="357"/>
                  </a:lnTo>
                  <a:close/>
                  <a:moveTo>
                    <a:pt x="361" y="391"/>
                  </a:moveTo>
                  <a:cubicBezTo>
                    <a:pt x="361" y="391"/>
                    <a:pt x="361" y="391"/>
                    <a:pt x="361" y="391"/>
                  </a:cubicBezTo>
                  <a:cubicBezTo>
                    <a:pt x="244" y="338"/>
                    <a:pt x="244" y="338"/>
                    <a:pt x="244" y="338"/>
                  </a:cubicBezTo>
                  <a:cubicBezTo>
                    <a:pt x="285" y="344"/>
                    <a:pt x="345" y="354"/>
                    <a:pt x="369" y="357"/>
                  </a:cubicBezTo>
                  <a:cubicBezTo>
                    <a:pt x="367" y="369"/>
                    <a:pt x="364" y="379"/>
                    <a:pt x="361" y="391"/>
                  </a:cubicBezTo>
                  <a:moveTo>
                    <a:pt x="374" y="336"/>
                  </a:moveTo>
                  <a:cubicBezTo>
                    <a:pt x="235" y="315"/>
                    <a:pt x="235" y="315"/>
                    <a:pt x="235" y="315"/>
                  </a:cubicBezTo>
                  <a:cubicBezTo>
                    <a:pt x="236" y="319"/>
                    <a:pt x="238" y="324"/>
                    <a:pt x="238" y="329"/>
                  </a:cubicBezTo>
                  <a:cubicBezTo>
                    <a:pt x="238" y="348"/>
                    <a:pt x="222" y="364"/>
                    <a:pt x="201" y="364"/>
                  </a:cubicBezTo>
                  <a:cubicBezTo>
                    <a:pt x="200" y="364"/>
                    <a:pt x="200" y="364"/>
                    <a:pt x="200" y="364"/>
                  </a:cubicBezTo>
                  <a:cubicBezTo>
                    <a:pt x="199" y="364"/>
                    <a:pt x="199" y="364"/>
                    <a:pt x="199" y="364"/>
                  </a:cubicBezTo>
                  <a:cubicBezTo>
                    <a:pt x="179" y="364"/>
                    <a:pt x="164" y="348"/>
                    <a:pt x="164" y="329"/>
                  </a:cubicBezTo>
                  <a:cubicBezTo>
                    <a:pt x="164" y="324"/>
                    <a:pt x="165" y="319"/>
                    <a:pt x="167" y="315"/>
                  </a:cubicBezTo>
                  <a:cubicBezTo>
                    <a:pt x="29" y="336"/>
                    <a:pt x="29" y="336"/>
                    <a:pt x="29" y="336"/>
                  </a:cubicBezTo>
                  <a:cubicBezTo>
                    <a:pt x="24" y="313"/>
                    <a:pt x="22" y="292"/>
                    <a:pt x="22" y="272"/>
                  </a:cubicBezTo>
                  <a:cubicBezTo>
                    <a:pt x="22" y="265"/>
                    <a:pt x="23" y="259"/>
                    <a:pt x="23" y="252"/>
                  </a:cubicBezTo>
                  <a:cubicBezTo>
                    <a:pt x="106" y="252"/>
                    <a:pt x="106" y="252"/>
                    <a:pt x="106" y="252"/>
                  </a:cubicBezTo>
                  <a:cubicBezTo>
                    <a:pt x="129" y="252"/>
                    <a:pt x="131" y="255"/>
                    <a:pt x="132" y="256"/>
                  </a:cubicBezTo>
                  <a:cubicBezTo>
                    <a:pt x="133" y="257"/>
                    <a:pt x="134" y="261"/>
                    <a:pt x="132" y="262"/>
                  </a:cubicBezTo>
                  <a:cubicBezTo>
                    <a:pt x="126" y="265"/>
                    <a:pt x="119" y="269"/>
                    <a:pt x="119" y="280"/>
                  </a:cubicBezTo>
                  <a:cubicBezTo>
                    <a:pt x="119" y="280"/>
                    <a:pt x="119" y="280"/>
                    <a:pt x="119" y="280"/>
                  </a:cubicBezTo>
                  <a:cubicBezTo>
                    <a:pt x="119" y="289"/>
                    <a:pt x="127" y="293"/>
                    <a:pt x="145" y="300"/>
                  </a:cubicBezTo>
                  <a:cubicBezTo>
                    <a:pt x="151" y="302"/>
                    <a:pt x="170" y="309"/>
                    <a:pt x="170" y="309"/>
                  </a:cubicBezTo>
                  <a:cubicBezTo>
                    <a:pt x="174" y="307"/>
                    <a:pt x="174" y="307"/>
                    <a:pt x="174" y="307"/>
                  </a:cubicBezTo>
                  <a:cubicBezTo>
                    <a:pt x="180" y="304"/>
                    <a:pt x="194" y="295"/>
                    <a:pt x="194" y="278"/>
                  </a:cubicBezTo>
                  <a:cubicBezTo>
                    <a:pt x="194" y="276"/>
                    <a:pt x="194" y="275"/>
                    <a:pt x="194" y="273"/>
                  </a:cubicBezTo>
                  <a:cubicBezTo>
                    <a:pt x="194" y="271"/>
                    <a:pt x="193" y="269"/>
                    <a:pt x="192" y="268"/>
                  </a:cubicBezTo>
                  <a:cubicBezTo>
                    <a:pt x="192" y="268"/>
                    <a:pt x="192" y="268"/>
                    <a:pt x="192" y="268"/>
                  </a:cubicBezTo>
                  <a:cubicBezTo>
                    <a:pt x="189" y="262"/>
                    <a:pt x="185" y="260"/>
                    <a:pt x="185" y="260"/>
                  </a:cubicBezTo>
                  <a:cubicBezTo>
                    <a:pt x="185" y="260"/>
                    <a:pt x="187" y="253"/>
                    <a:pt x="198" y="252"/>
                  </a:cubicBezTo>
                  <a:cubicBezTo>
                    <a:pt x="198" y="252"/>
                    <a:pt x="199" y="252"/>
                    <a:pt x="200" y="252"/>
                  </a:cubicBezTo>
                  <a:cubicBezTo>
                    <a:pt x="200" y="252"/>
                    <a:pt x="200" y="252"/>
                    <a:pt x="200" y="252"/>
                  </a:cubicBezTo>
                  <a:cubicBezTo>
                    <a:pt x="206" y="252"/>
                    <a:pt x="210" y="256"/>
                    <a:pt x="210" y="262"/>
                  </a:cubicBezTo>
                  <a:cubicBezTo>
                    <a:pt x="210" y="268"/>
                    <a:pt x="205" y="270"/>
                    <a:pt x="205" y="278"/>
                  </a:cubicBezTo>
                  <a:cubicBezTo>
                    <a:pt x="205" y="295"/>
                    <a:pt x="219" y="304"/>
                    <a:pt x="226" y="307"/>
                  </a:cubicBezTo>
                  <a:cubicBezTo>
                    <a:pt x="230" y="309"/>
                    <a:pt x="230" y="309"/>
                    <a:pt x="230" y="309"/>
                  </a:cubicBezTo>
                  <a:cubicBezTo>
                    <a:pt x="230" y="309"/>
                    <a:pt x="249" y="302"/>
                    <a:pt x="255" y="300"/>
                  </a:cubicBezTo>
                  <a:cubicBezTo>
                    <a:pt x="274" y="293"/>
                    <a:pt x="281" y="289"/>
                    <a:pt x="281" y="280"/>
                  </a:cubicBezTo>
                  <a:cubicBezTo>
                    <a:pt x="281" y="280"/>
                    <a:pt x="281" y="280"/>
                    <a:pt x="281" y="280"/>
                  </a:cubicBezTo>
                  <a:cubicBezTo>
                    <a:pt x="281" y="269"/>
                    <a:pt x="274" y="265"/>
                    <a:pt x="269" y="262"/>
                  </a:cubicBezTo>
                  <a:cubicBezTo>
                    <a:pt x="266" y="261"/>
                    <a:pt x="267" y="257"/>
                    <a:pt x="269" y="256"/>
                  </a:cubicBezTo>
                  <a:cubicBezTo>
                    <a:pt x="270" y="255"/>
                    <a:pt x="272" y="252"/>
                    <a:pt x="294" y="252"/>
                  </a:cubicBezTo>
                  <a:cubicBezTo>
                    <a:pt x="379" y="252"/>
                    <a:pt x="379" y="252"/>
                    <a:pt x="379" y="252"/>
                  </a:cubicBezTo>
                  <a:cubicBezTo>
                    <a:pt x="379" y="259"/>
                    <a:pt x="380" y="265"/>
                    <a:pt x="380" y="272"/>
                  </a:cubicBezTo>
                  <a:cubicBezTo>
                    <a:pt x="380" y="292"/>
                    <a:pt x="378" y="313"/>
                    <a:pt x="374" y="33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2241553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d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846000" y="942026"/>
            <a:ext cx="7452000" cy="5334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845540" y="1427086"/>
            <a:ext cx="7452000" cy="533400"/>
          </a:xfrm>
        </p:spPr>
        <p:txBody>
          <a:bodyPr>
            <a:noAutofit/>
          </a:bodyPr>
          <a:lstStyle>
            <a:lvl1pPr marL="0" indent="0" algn="l">
              <a:lnSpc>
                <a:spcPts val="4200"/>
              </a:lnSpc>
              <a:buNone/>
              <a:defRPr sz="40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  <p:sp>
        <p:nvSpPr>
          <p:cNvPr id="11" name="Rechthoek 10"/>
          <p:cNvSpPr/>
          <p:nvPr/>
        </p:nvSpPr>
        <p:spPr>
          <a:xfrm>
            <a:off x="521500" y="3708000"/>
            <a:ext cx="8100000" cy="10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4" name="Tijdelijke aanduiding voor tekst 13"/>
          <p:cNvSpPr>
            <a:spLocks noGrp="1"/>
          </p:cNvSpPr>
          <p:nvPr>
            <p:ph type="body" sz="quarter" idx="10"/>
          </p:nvPr>
        </p:nvSpPr>
        <p:spPr>
          <a:xfrm>
            <a:off x="846000" y="2657578"/>
            <a:ext cx="5346157" cy="635000"/>
          </a:xfrm>
        </p:spPr>
        <p:txBody>
          <a:bodyPr>
            <a:noAutofit/>
          </a:bodyPr>
          <a:lstStyle>
            <a:lvl1pPr marL="0" indent="0" algn="l">
              <a:buNone/>
              <a:defRPr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7" name="Afbeelding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000" y="4383446"/>
            <a:ext cx="2440350" cy="304088"/>
          </a:xfrm>
          <a:prstGeom prst="rect">
            <a:avLst/>
          </a:prstGeom>
        </p:spPr>
      </p:pic>
      <p:sp>
        <p:nvSpPr>
          <p:cNvPr id="9" name="Rechthoek 8"/>
          <p:cNvSpPr/>
          <p:nvPr/>
        </p:nvSpPr>
        <p:spPr>
          <a:xfrm>
            <a:off x="522000" y="468000"/>
            <a:ext cx="8100000" cy="50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50345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000" y="787149"/>
            <a:ext cx="8100000" cy="533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9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94000" y="4810807"/>
            <a:ext cx="108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/>
              <a:t>&lt;Datum&gt;</a:t>
            </a:r>
            <a:endParaRPr lang="nl-NL" dirty="0"/>
          </a:p>
        </p:txBody>
      </p:sp>
      <p:sp>
        <p:nvSpPr>
          <p:cNvPr id="10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790000" y="4810807"/>
            <a:ext cx="396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/>
              <a:t>&lt;Titel van de presentatie&gt;</a:t>
            </a:r>
            <a:endParaRPr lang="nl-NL" dirty="0"/>
          </a:p>
        </p:txBody>
      </p:sp>
      <p:sp>
        <p:nvSpPr>
          <p:cNvPr id="11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22000" y="4810807"/>
            <a:ext cx="81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Pagina </a:t>
            </a:r>
            <a:fld id="{7FC9B413-936F-403B-BC98-20250EBFF37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781968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ofdstuk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nl-NL"/>
              <a:t>&lt;Datum&gt;</a:t>
            </a:r>
            <a:endParaRPr lang="nl-NL" dirty="0"/>
          </a:p>
        </p:txBody>
      </p:sp>
      <p:sp>
        <p:nvSpPr>
          <p:cNvPr id="4" name="Tijdelijke aanduiding voor voetteks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&lt;Titel van de presentatie&gt;</a:t>
            </a:r>
            <a:endParaRPr lang="nl-NL" dirty="0"/>
          </a:p>
        </p:txBody>
      </p:sp>
      <p:sp>
        <p:nvSpPr>
          <p:cNvPr id="5" name="Tijdelijke aanduiding voor dia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nl-NL" dirty="0"/>
              <a:t>Pagina </a:t>
            </a:r>
            <a:fld id="{7FC9B413-936F-403B-BC98-20250EBFF37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6" name="Ondertitel 2"/>
          <p:cNvSpPr>
            <a:spLocks noGrp="1"/>
          </p:cNvSpPr>
          <p:nvPr>
            <p:ph type="subTitle" idx="1"/>
          </p:nvPr>
        </p:nvSpPr>
        <p:spPr>
          <a:xfrm>
            <a:off x="522000" y="1526001"/>
            <a:ext cx="8100000" cy="533400"/>
          </a:xfrm>
        </p:spPr>
        <p:txBody>
          <a:bodyPr>
            <a:noAutofit/>
          </a:bodyPr>
          <a:lstStyle>
            <a:lvl1pPr marL="0" indent="0" algn="l">
              <a:lnSpc>
                <a:spcPts val="4200"/>
              </a:lnSpc>
              <a:buNone/>
              <a:defRPr sz="40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8550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dia met 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522000" y="784800"/>
            <a:ext cx="8100000" cy="532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/>
          </p:nvPr>
        </p:nvSpPr>
        <p:spPr>
          <a:xfrm>
            <a:off x="4647600" y="1526400"/>
            <a:ext cx="3974900" cy="282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nl-NL" dirty="0"/>
          </a:p>
        </p:txBody>
      </p:sp>
      <p:sp>
        <p:nvSpPr>
          <p:cNvPr id="11" name="Tijdelijke aanduiding voor tekst 10"/>
          <p:cNvSpPr>
            <a:spLocks noGrp="1"/>
          </p:cNvSpPr>
          <p:nvPr>
            <p:ph type="body" sz="quarter" idx="14"/>
          </p:nvPr>
        </p:nvSpPr>
        <p:spPr>
          <a:xfrm>
            <a:off x="522288" y="1527182"/>
            <a:ext cx="4039200" cy="282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10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94000" y="4810807"/>
            <a:ext cx="108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/>
              <a:t>&lt;Datum&gt;</a:t>
            </a:r>
            <a:endParaRPr lang="nl-NL" dirty="0"/>
          </a:p>
        </p:txBody>
      </p:sp>
      <p:sp>
        <p:nvSpPr>
          <p:cNvPr id="12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790000" y="4810807"/>
            <a:ext cx="396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/>
              <a:t>&lt;Titel van de presentatie&gt;</a:t>
            </a:r>
            <a:endParaRPr lang="nl-NL" dirty="0"/>
          </a:p>
        </p:txBody>
      </p:sp>
      <p:sp>
        <p:nvSpPr>
          <p:cNvPr id="13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22000" y="4810807"/>
            <a:ext cx="81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Pagina </a:t>
            </a:r>
            <a:fld id="{7FC9B413-936F-403B-BC98-20250EBFF37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14513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kstdia met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ekst 10"/>
          <p:cNvSpPr>
            <a:spLocks noGrp="1"/>
          </p:cNvSpPr>
          <p:nvPr>
            <p:ph type="body" sz="quarter" idx="14"/>
          </p:nvPr>
        </p:nvSpPr>
        <p:spPr>
          <a:xfrm>
            <a:off x="522288" y="1526400"/>
            <a:ext cx="4039200" cy="2826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 dirty="0"/>
          </a:p>
        </p:txBody>
      </p:sp>
      <p:sp>
        <p:nvSpPr>
          <p:cNvPr id="4" name="Tijdelijke aanduiding voor afbeelding 3"/>
          <p:cNvSpPr>
            <a:spLocks noGrp="1"/>
          </p:cNvSpPr>
          <p:nvPr>
            <p:ph type="pic" sz="quarter" idx="15"/>
          </p:nvPr>
        </p:nvSpPr>
        <p:spPr>
          <a:xfrm>
            <a:off x="4647600" y="1526400"/>
            <a:ext cx="3974900" cy="282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8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94000" y="4810807"/>
            <a:ext cx="108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/>
              <a:t>&lt;Datum&gt;</a:t>
            </a:r>
            <a:endParaRPr lang="nl-NL" dirty="0"/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790000" y="4810807"/>
            <a:ext cx="396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/>
              <a:t>&lt;Titel van de presentatie&gt;</a:t>
            </a:r>
            <a:endParaRPr lang="nl-NL" dirty="0"/>
          </a:p>
        </p:txBody>
      </p:sp>
      <p:sp>
        <p:nvSpPr>
          <p:cNvPr id="12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22000" y="4810807"/>
            <a:ext cx="81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Pagina </a:t>
            </a:r>
            <a:fld id="{7FC9B413-936F-403B-BC98-20250EBFF37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0" name="Titel 1"/>
          <p:cNvSpPr>
            <a:spLocks noGrp="1"/>
          </p:cNvSpPr>
          <p:nvPr>
            <p:ph type="title"/>
          </p:nvPr>
        </p:nvSpPr>
        <p:spPr>
          <a:xfrm>
            <a:off x="522000" y="784800"/>
            <a:ext cx="8100000" cy="532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5721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elddia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/>
          <p:cNvSpPr>
            <a:spLocks noGrp="1"/>
          </p:cNvSpPr>
          <p:nvPr>
            <p:ph type="pic" sz="quarter" idx="15"/>
          </p:nvPr>
        </p:nvSpPr>
        <p:spPr>
          <a:xfrm>
            <a:off x="521500" y="1526400"/>
            <a:ext cx="8101000" cy="28260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94000" y="4810807"/>
            <a:ext cx="108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/>
              <a:t>&lt;Datum&gt;</a:t>
            </a:r>
            <a:endParaRPr lang="nl-NL" dirty="0"/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790000" y="4810807"/>
            <a:ext cx="396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/>
              <a:t>&lt;Titel van de presentatie&gt;</a:t>
            </a:r>
            <a:endParaRPr lang="nl-NL" dirty="0"/>
          </a:p>
        </p:txBody>
      </p:sp>
      <p:sp>
        <p:nvSpPr>
          <p:cNvPr id="1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22000" y="4810807"/>
            <a:ext cx="81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Pagina </a:t>
            </a:r>
            <a:fld id="{7FC9B413-936F-403B-BC98-20250EBFF37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522000" y="784800"/>
            <a:ext cx="8100000" cy="532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7330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elddia zond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/>
          <p:cNvSpPr>
            <a:spLocks noGrp="1"/>
          </p:cNvSpPr>
          <p:nvPr>
            <p:ph type="pic" sz="quarter" idx="15"/>
          </p:nvPr>
        </p:nvSpPr>
        <p:spPr>
          <a:xfrm>
            <a:off x="521500" y="444698"/>
            <a:ext cx="8101000" cy="3909600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sp>
        <p:nvSpPr>
          <p:cNvPr id="7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94000" y="4810807"/>
            <a:ext cx="108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/>
              <a:t>&lt;Datum&gt;</a:t>
            </a:r>
            <a:endParaRPr lang="nl-NL" dirty="0"/>
          </a:p>
        </p:txBody>
      </p:sp>
      <p:sp>
        <p:nvSpPr>
          <p:cNvPr id="9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790000" y="4810807"/>
            <a:ext cx="396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/>
              <a:t>&lt;Titel van de presentatie&gt;</a:t>
            </a:r>
            <a:endParaRPr lang="nl-NL" dirty="0"/>
          </a:p>
        </p:txBody>
      </p:sp>
      <p:sp>
        <p:nvSpPr>
          <p:cNvPr id="10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22000" y="4810807"/>
            <a:ext cx="81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Pagina </a:t>
            </a:r>
            <a:fld id="{7FC9B413-936F-403B-BC98-20250EBFF374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958539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eeld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afbeelding 3"/>
          <p:cNvSpPr>
            <a:spLocks noGrp="1"/>
          </p:cNvSpPr>
          <p:nvPr>
            <p:ph type="pic" sz="quarter" idx="15"/>
          </p:nvPr>
        </p:nvSpPr>
        <p:spPr>
          <a:xfrm>
            <a:off x="0" y="1"/>
            <a:ext cx="9144000" cy="514349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nl-NL" dirty="0"/>
          </a:p>
        </p:txBody>
      </p:sp>
      <p:grpSp>
        <p:nvGrpSpPr>
          <p:cNvPr id="25" name="Groep 24"/>
          <p:cNvGrpSpPr/>
          <p:nvPr/>
        </p:nvGrpSpPr>
        <p:grpSpPr>
          <a:xfrm>
            <a:off x="5867400" y="4698206"/>
            <a:ext cx="2427288" cy="226220"/>
            <a:chOff x="5867400" y="6264275"/>
            <a:chExt cx="2427288" cy="301626"/>
          </a:xfrm>
        </p:grpSpPr>
        <p:sp>
          <p:nvSpPr>
            <p:cNvPr id="15" name="Freeform 10"/>
            <p:cNvSpPr>
              <a:spLocks noEditPoints="1"/>
            </p:cNvSpPr>
            <p:nvPr/>
          </p:nvSpPr>
          <p:spPr bwMode="auto">
            <a:xfrm>
              <a:off x="5867400" y="6264275"/>
              <a:ext cx="258763" cy="295275"/>
            </a:xfrm>
            <a:custGeom>
              <a:avLst/>
              <a:gdLst>
                <a:gd name="T0" fmla="*/ 389 w 407"/>
                <a:gd name="T1" fmla="*/ 424 h 463"/>
                <a:gd name="T2" fmla="*/ 352 w 407"/>
                <a:gd name="T3" fmla="*/ 397 h 463"/>
                <a:gd name="T4" fmla="*/ 248 w 407"/>
                <a:gd name="T5" fmla="*/ 229 h 463"/>
                <a:gd name="T6" fmla="*/ 346 w 407"/>
                <a:gd name="T7" fmla="*/ 108 h 463"/>
                <a:gd name="T8" fmla="*/ 185 w 407"/>
                <a:gd name="T9" fmla="*/ 0 h 463"/>
                <a:gd name="T10" fmla="*/ 8 w 407"/>
                <a:gd name="T11" fmla="*/ 0 h 463"/>
                <a:gd name="T12" fmla="*/ 0 w 407"/>
                <a:gd name="T13" fmla="*/ 11 h 463"/>
                <a:gd name="T14" fmla="*/ 0 w 407"/>
                <a:gd name="T15" fmla="*/ 24 h 463"/>
                <a:gd name="T16" fmla="*/ 17 w 407"/>
                <a:gd name="T17" fmla="*/ 39 h 463"/>
                <a:gd name="T18" fmla="*/ 46 w 407"/>
                <a:gd name="T19" fmla="*/ 47 h 463"/>
                <a:gd name="T20" fmla="*/ 46 w 407"/>
                <a:gd name="T21" fmla="*/ 417 h 463"/>
                <a:gd name="T22" fmla="*/ 17 w 407"/>
                <a:gd name="T23" fmla="*/ 424 h 463"/>
                <a:gd name="T24" fmla="*/ 0 w 407"/>
                <a:gd name="T25" fmla="*/ 440 h 463"/>
                <a:gd name="T26" fmla="*/ 0 w 407"/>
                <a:gd name="T27" fmla="*/ 453 h 463"/>
                <a:gd name="T28" fmla="*/ 8 w 407"/>
                <a:gd name="T29" fmla="*/ 463 h 463"/>
                <a:gd name="T30" fmla="*/ 167 w 407"/>
                <a:gd name="T31" fmla="*/ 463 h 463"/>
                <a:gd name="T32" fmla="*/ 176 w 407"/>
                <a:gd name="T33" fmla="*/ 453 h 463"/>
                <a:gd name="T34" fmla="*/ 176 w 407"/>
                <a:gd name="T35" fmla="*/ 440 h 463"/>
                <a:gd name="T36" fmla="*/ 158 w 407"/>
                <a:gd name="T37" fmla="*/ 424 h 463"/>
                <a:gd name="T38" fmla="*/ 129 w 407"/>
                <a:gd name="T39" fmla="*/ 417 h 463"/>
                <a:gd name="T40" fmla="*/ 129 w 407"/>
                <a:gd name="T41" fmla="*/ 242 h 463"/>
                <a:gd name="T42" fmla="*/ 171 w 407"/>
                <a:gd name="T43" fmla="*/ 242 h 463"/>
                <a:gd name="T44" fmla="*/ 287 w 407"/>
                <a:gd name="T45" fmla="*/ 452 h 463"/>
                <a:gd name="T46" fmla="*/ 309 w 407"/>
                <a:gd name="T47" fmla="*/ 463 h 463"/>
                <a:gd name="T48" fmla="*/ 398 w 407"/>
                <a:gd name="T49" fmla="*/ 463 h 463"/>
                <a:gd name="T50" fmla="*/ 407 w 407"/>
                <a:gd name="T51" fmla="*/ 453 h 463"/>
                <a:gd name="T52" fmla="*/ 407 w 407"/>
                <a:gd name="T53" fmla="*/ 440 h 463"/>
                <a:gd name="T54" fmla="*/ 389 w 407"/>
                <a:gd name="T55" fmla="*/ 424 h 463"/>
                <a:gd name="T56" fmla="*/ 145 w 407"/>
                <a:gd name="T57" fmla="*/ 203 h 463"/>
                <a:gd name="T58" fmla="*/ 130 w 407"/>
                <a:gd name="T59" fmla="*/ 203 h 463"/>
                <a:gd name="T60" fmla="*/ 130 w 407"/>
                <a:gd name="T61" fmla="*/ 43 h 463"/>
                <a:gd name="T62" fmla="*/ 162 w 407"/>
                <a:gd name="T63" fmla="*/ 43 h 463"/>
                <a:gd name="T64" fmla="*/ 257 w 407"/>
                <a:gd name="T65" fmla="*/ 121 h 463"/>
                <a:gd name="T66" fmla="*/ 145 w 407"/>
                <a:gd name="T67" fmla="*/ 203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7" h="463">
                  <a:moveTo>
                    <a:pt x="389" y="424"/>
                  </a:moveTo>
                  <a:cubicBezTo>
                    <a:pt x="371" y="420"/>
                    <a:pt x="367" y="417"/>
                    <a:pt x="352" y="397"/>
                  </a:cubicBezTo>
                  <a:cubicBezTo>
                    <a:pt x="330" y="367"/>
                    <a:pt x="278" y="292"/>
                    <a:pt x="248" y="229"/>
                  </a:cubicBezTo>
                  <a:cubicBezTo>
                    <a:pt x="304" y="209"/>
                    <a:pt x="346" y="170"/>
                    <a:pt x="346" y="108"/>
                  </a:cubicBezTo>
                  <a:cubicBezTo>
                    <a:pt x="346" y="20"/>
                    <a:pt x="261" y="0"/>
                    <a:pt x="18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" y="0"/>
                    <a:pt x="0" y="4"/>
                    <a:pt x="0" y="11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35"/>
                    <a:pt x="4" y="35"/>
                    <a:pt x="17" y="3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46" y="417"/>
                    <a:pt x="46" y="417"/>
                    <a:pt x="46" y="417"/>
                  </a:cubicBezTo>
                  <a:cubicBezTo>
                    <a:pt x="17" y="424"/>
                    <a:pt x="17" y="424"/>
                    <a:pt x="17" y="424"/>
                  </a:cubicBezTo>
                  <a:cubicBezTo>
                    <a:pt x="4" y="428"/>
                    <a:pt x="0" y="429"/>
                    <a:pt x="0" y="440"/>
                  </a:cubicBezTo>
                  <a:cubicBezTo>
                    <a:pt x="0" y="453"/>
                    <a:pt x="0" y="453"/>
                    <a:pt x="0" y="453"/>
                  </a:cubicBezTo>
                  <a:cubicBezTo>
                    <a:pt x="0" y="459"/>
                    <a:pt x="1" y="463"/>
                    <a:pt x="8" y="463"/>
                  </a:cubicBezTo>
                  <a:cubicBezTo>
                    <a:pt x="167" y="463"/>
                    <a:pt x="167" y="463"/>
                    <a:pt x="167" y="463"/>
                  </a:cubicBezTo>
                  <a:cubicBezTo>
                    <a:pt x="175" y="463"/>
                    <a:pt x="176" y="459"/>
                    <a:pt x="176" y="453"/>
                  </a:cubicBezTo>
                  <a:cubicBezTo>
                    <a:pt x="176" y="440"/>
                    <a:pt x="176" y="440"/>
                    <a:pt x="176" y="440"/>
                  </a:cubicBezTo>
                  <a:cubicBezTo>
                    <a:pt x="176" y="429"/>
                    <a:pt x="172" y="428"/>
                    <a:pt x="158" y="424"/>
                  </a:cubicBezTo>
                  <a:cubicBezTo>
                    <a:pt x="129" y="417"/>
                    <a:pt x="129" y="417"/>
                    <a:pt x="129" y="417"/>
                  </a:cubicBezTo>
                  <a:cubicBezTo>
                    <a:pt x="129" y="242"/>
                    <a:pt x="129" y="242"/>
                    <a:pt x="129" y="242"/>
                  </a:cubicBezTo>
                  <a:cubicBezTo>
                    <a:pt x="171" y="242"/>
                    <a:pt x="171" y="242"/>
                    <a:pt x="171" y="242"/>
                  </a:cubicBezTo>
                  <a:cubicBezTo>
                    <a:pt x="201" y="311"/>
                    <a:pt x="266" y="424"/>
                    <a:pt x="287" y="452"/>
                  </a:cubicBezTo>
                  <a:cubicBezTo>
                    <a:pt x="295" y="463"/>
                    <a:pt x="298" y="463"/>
                    <a:pt x="309" y="463"/>
                  </a:cubicBezTo>
                  <a:cubicBezTo>
                    <a:pt x="398" y="463"/>
                    <a:pt x="398" y="463"/>
                    <a:pt x="398" y="463"/>
                  </a:cubicBezTo>
                  <a:cubicBezTo>
                    <a:pt x="406" y="463"/>
                    <a:pt x="407" y="459"/>
                    <a:pt x="407" y="453"/>
                  </a:cubicBezTo>
                  <a:cubicBezTo>
                    <a:pt x="407" y="440"/>
                    <a:pt x="407" y="440"/>
                    <a:pt x="407" y="440"/>
                  </a:cubicBezTo>
                  <a:cubicBezTo>
                    <a:pt x="407" y="427"/>
                    <a:pt x="400" y="428"/>
                    <a:pt x="389" y="424"/>
                  </a:cubicBezTo>
                  <a:close/>
                  <a:moveTo>
                    <a:pt x="145" y="203"/>
                  </a:moveTo>
                  <a:cubicBezTo>
                    <a:pt x="130" y="203"/>
                    <a:pt x="130" y="203"/>
                    <a:pt x="130" y="203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62" y="43"/>
                    <a:pt x="162" y="43"/>
                    <a:pt x="162" y="43"/>
                  </a:cubicBezTo>
                  <a:cubicBezTo>
                    <a:pt x="222" y="43"/>
                    <a:pt x="257" y="66"/>
                    <a:pt x="257" y="121"/>
                  </a:cubicBezTo>
                  <a:cubicBezTo>
                    <a:pt x="257" y="189"/>
                    <a:pt x="205" y="203"/>
                    <a:pt x="145" y="20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6" name="Freeform 11"/>
            <p:cNvSpPr>
              <a:spLocks noEditPoints="1"/>
            </p:cNvSpPr>
            <p:nvPr/>
          </p:nvSpPr>
          <p:spPr bwMode="auto">
            <a:xfrm>
              <a:off x="6350000" y="6264275"/>
              <a:ext cx="220663" cy="301625"/>
            </a:xfrm>
            <a:custGeom>
              <a:avLst/>
              <a:gdLst>
                <a:gd name="T0" fmla="*/ 331 w 348"/>
                <a:gd name="T1" fmla="*/ 428 h 473"/>
                <a:gd name="T2" fmla="*/ 299 w 348"/>
                <a:gd name="T3" fmla="*/ 418 h 473"/>
                <a:gd name="T4" fmla="*/ 299 w 348"/>
                <a:gd name="T5" fmla="*/ 16 h 473"/>
                <a:gd name="T6" fmla="*/ 284 w 348"/>
                <a:gd name="T7" fmla="*/ 0 h 473"/>
                <a:gd name="T8" fmla="*/ 186 w 348"/>
                <a:gd name="T9" fmla="*/ 0 h 473"/>
                <a:gd name="T10" fmla="*/ 178 w 348"/>
                <a:gd name="T11" fmla="*/ 11 h 473"/>
                <a:gd name="T12" fmla="*/ 178 w 348"/>
                <a:gd name="T13" fmla="*/ 19 h 473"/>
                <a:gd name="T14" fmla="*/ 196 w 348"/>
                <a:gd name="T15" fmla="*/ 36 h 473"/>
                <a:gd name="T16" fmla="*/ 227 w 348"/>
                <a:gd name="T17" fmla="*/ 45 h 473"/>
                <a:gd name="T18" fmla="*/ 227 w 348"/>
                <a:gd name="T19" fmla="*/ 158 h 473"/>
                <a:gd name="T20" fmla="*/ 153 w 348"/>
                <a:gd name="T21" fmla="*/ 133 h 473"/>
                <a:gd name="T22" fmla="*/ 0 w 348"/>
                <a:gd name="T23" fmla="*/ 313 h 473"/>
                <a:gd name="T24" fmla="*/ 123 w 348"/>
                <a:gd name="T25" fmla="*/ 473 h 473"/>
                <a:gd name="T26" fmla="*/ 227 w 348"/>
                <a:gd name="T27" fmla="*/ 420 h 473"/>
                <a:gd name="T28" fmla="*/ 227 w 348"/>
                <a:gd name="T29" fmla="*/ 447 h 473"/>
                <a:gd name="T30" fmla="*/ 242 w 348"/>
                <a:gd name="T31" fmla="*/ 463 h 473"/>
                <a:gd name="T32" fmla="*/ 340 w 348"/>
                <a:gd name="T33" fmla="*/ 463 h 473"/>
                <a:gd name="T34" fmla="*/ 348 w 348"/>
                <a:gd name="T35" fmla="*/ 453 h 473"/>
                <a:gd name="T36" fmla="*/ 348 w 348"/>
                <a:gd name="T37" fmla="*/ 444 h 473"/>
                <a:gd name="T38" fmla="*/ 331 w 348"/>
                <a:gd name="T39" fmla="*/ 428 h 473"/>
                <a:gd name="T40" fmla="*/ 227 w 348"/>
                <a:gd name="T41" fmla="*/ 379 h 473"/>
                <a:gd name="T42" fmla="*/ 153 w 348"/>
                <a:gd name="T43" fmla="*/ 418 h 473"/>
                <a:gd name="T44" fmla="*/ 77 w 348"/>
                <a:gd name="T45" fmla="*/ 299 h 473"/>
                <a:gd name="T46" fmla="*/ 158 w 348"/>
                <a:gd name="T47" fmla="*/ 179 h 473"/>
                <a:gd name="T48" fmla="*/ 227 w 348"/>
                <a:gd name="T49" fmla="*/ 299 h 473"/>
                <a:gd name="T50" fmla="*/ 227 w 348"/>
                <a:gd name="T51" fmla="*/ 379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8" h="473">
                  <a:moveTo>
                    <a:pt x="331" y="428"/>
                  </a:moveTo>
                  <a:cubicBezTo>
                    <a:pt x="299" y="418"/>
                    <a:pt x="299" y="418"/>
                    <a:pt x="299" y="418"/>
                  </a:cubicBezTo>
                  <a:cubicBezTo>
                    <a:pt x="299" y="16"/>
                    <a:pt x="299" y="16"/>
                    <a:pt x="299" y="16"/>
                  </a:cubicBezTo>
                  <a:cubicBezTo>
                    <a:pt x="299" y="6"/>
                    <a:pt x="296" y="0"/>
                    <a:pt x="284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79" y="0"/>
                    <a:pt x="178" y="4"/>
                    <a:pt x="178" y="11"/>
                  </a:cubicBezTo>
                  <a:cubicBezTo>
                    <a:pt x="178" y="19"/>
                    <a:pt x="178" y="19"/>
                    <a:pt x="178" y="19"/>
                  </a:cubicBezTo>
                  <a:cubicBezTo>
                    <a:pt x="178" y="31"/>
                    <a:pt x="182" y="32"/>
                    <a:pt x="196" y="36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158"/>
                    <a:pt x="227" y="158"/>
                    <a:pt x="227" y="158"/>
                  </a:cubicBezTo>
                  <a:cubicBezTo>
                    <a:pt x="215" y="148"/>
                    <a:pt x="190" y="133"/>
                    <a:pt x="153" y="133"/>
                  </a:cubicBezTo>
                  <a:cubicBezTo>
                    <a:pt x="81" y="133"/>
                    <a:pt x="0" y="185"/>
                    <a:pt x="0" y="313"/>
                  </a:cubicBezTo>
                  <a:cubicBezTo>
                    <a:pt x="0" y="425"/>
                    <a:pt x="62" y="473"/>
                    <a:pt x="123" y="473"/>
                  </a:cubicBezTo>
                  <a:cubicBezTo>
                    <a:pt x="162" y="473"/>
                    <a:pt x="195" y="453"/>
                    <a:pt x="227" y="420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57"/>
                    <a:pt x="230" y="463"/>
                    <a:pt x="242" y="463"/>
                  </a:cubicBezTo>
                  <a:cubicBezTo>
                    <a:pt x="340" y="463"/>
                    <a:pt x="340" y="463"/>
                    <a:pt x="340" y="463"/>
                  </a:cubicBezTo>
                  <a:cubicBezTo>
                    <a:pt x="347" y="463"/>
                    <a:pt x="348" y="459"/>
                    <a:pt x="348" y="453"/>
                  </a:cubicBezTo>
                  <a:cubicBezTo>
                    <a:pt x="348" y="444"/>
                    <a:pt x="348" y="444"/>
                    <a:pt x="348" y="444"/>
                  </a:cubicBezTo>
                  <a:cubicBezTo>
                    <a:pt x="348" y="432"/>
                    <a:pt x="344" y="432"/>
                    <a:pt x="331" y="428"/>
                  </a:cubicBezTo>
                  <a:close/>
                  <a:moveTo>
                    <a:pt x="227" y="379"/>
                  </a:moveTo>
                  <a:cubicBezTo>
                    <a:pt x="205" y="401"/>
                    <a:pt x="181" y="418"/>
                    <a:pt x="153" y="418"/>
                  </a:cubicBezTo>
                  <a:cubicBezTo>
                    <a:pt x="100" y="418"/>
                    <a:pt x="77" y="362"/>
                    <a:pt x="77" y="299"/>
                  </a:cubicBezTo>
                  <a:cubicBezTo>
                    <a:pt x="77" y="225"/>
                    <a:pt x="109" y="179"/>
                    <a:pt x="158" y="179"/>
                  </a:cubicBezTo>
                  <a:cubicBezTo>
                    <a:pt x="209" y="179"/>
                    <a:pt x="227" y="229"/>
                    <a:pt x="227" y="299"/>
                  </a:cubicBezTo>
                  <a:lnTo>
                    <a:pt x="227" y="3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7" name="Freeform 12"/>
            <p:cNvSpPr>
              <a:spLocks/>
            </p:cNvSpPr>
            <p:nvPr/>
          </p:nvSpPr>
          <p:spPr bwMode="auto">
            <a:xfrm>
              <a:off x="7032625" y="6354763"/>
              <a:ext cx="234950" cy="211138"/>
            </a:xfrm>
            <a:custGeom>
              <a:avLst/>
              <a:gdLst>
                <a:gd name="T0" fmla="*/ 323 w 372"/>
                <a:gd name="T1" fmla="*/ 15 h 330"/>
                <a:gd name="T2" fmla="*/ 308 w 372"/>
                <a:gd name="T3" fmla="*/ 0 h 330"/>
                <a:gd name="T4" fmla="*/ 210 w 372"/>
                <a:gd name="T5" fmla="*/ 0 h 330"/>
                <a:gd name="T6" fmla="*/ 202 w 372"/>
                <a:gd name="T7" fmla="*/ 10 h 330"/>
                <a:gd name="T8" fmla="*/ 202 w 372"/>
                <a:gd name="T9" fmla="*/ 19 h 330"/>
                <a:gd name="T10" fmla="*/ 219 w 372"/>
                <a:gd name="T11" fmla="*/ 35 h 330"/>
                <a:gd name="T12" fmla="*/ 251 w 372"/>
                <a:gd name="T13" fmla="*/ 44 h 330"/>
                <a:gd name="T14" fmla="*/ 251 w 372"/>
                <a:gd name="T15" fmla="*/ 236 h 330"/>
                <a:gd name="T16" fmla="*/ 176 w 372"/>
                <a:gd name="T17" fmla="*/ 275 h 330"/>
                <a:gd name="T18" fmla="*/ 121 w 372"/>
                <a:gd name="T19" fmla="*/ 169 h 330"/>
                <a:gd name="T20" fmla="*/ 121 w 372"/>
                <a:gd name="T21" fmla="*/ 15 h 330"/>
                <a:gd name="T22" fmla="*/ 106 w 372"/>
                <a:gd name="T23" fmla="*/ 0 h 330"/>
                <a:gd name="T24" fmla="*/ 8 w 372"/>
                <a:gd name="T25" fmla="*/ 0 h 330"/>
                <a:gd name="T26" fmla="*/ 0 w 372"/>
                <a:gd name="T27" fmla="*/ 10 h 330"/>
                <a:gd name="T28" fmla="*/ 0 w 372"/>
                <a:gd name="T29" fmla="*/ 19 h 330"/>
                <a:gd name="T30" fmla="*/ 18 w 372"/>
                <a:gd name="T31" fmla="*/ 35 h 330"/>
                <a:gd name="T32" fmla="*/ 49 w 372"/>
                <a:gd name="T33" fmla="*/ 44 h 330"/>
                <a:gd name="T34" fmla="*/ 49 w 372"/>
                <a:gd name="T35" fmla="*/ 207 h 330"/>
                <a:gd name="T36" fmla="*/ 145 w 372"/>
                <a:gd name="T37" fmla="*/ 330 h 330"/>
                <a:gd name="T38" fmla="*/ 251 w 372"/>
                <a:gd name="T39" fmla="*/ 277 h 330"/>
                <a:gd name="T40" fmla="*/ 251 w 372"/>
                <a:gd name="T41" fmla="*/ 304 h 330"/>
                <a:gd name="T42" fmla="*/ 266 w 372"/>
                <a:gd name="T43" fmla="*/ 320 h 330"/>
                <a:gd name="T44" fmla="*/ 364 w 372"/>
                <a:gd name="T45" fmla="*/ 320 h 330"/>
                <a:gd name="T46" fmla="*/ 372 w 372"/>
                <a:gd name="T47" fmla="*/ 310 h 330"/>
                <a:gd name="T48" fmla="*/ 372 w 372"/>
                <a:gd name="T49" fmla="*/ 301 h 330"/>
                <a:gd name="T50" fmla="*/ 354 w 372"/>
                <a:gd name="T51" fmla="*/ 285 h 330"/>
                <a:gd name="T52" fmla="*/ 323 w 372"/>
                <a:gd name="T53" fmla="*/ 275 h 330"/>
                <a:gd name="T54" fmla="*/ 323 w 372"/>
                <a:gd name="T55" fmla="*/ 15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72" h="330">
                  <a:moveTo>
                    <a:pt x="323" y="15"/>
                  </a:moveTo>
                  <a:cubicBezTo>
                    <a:pt x="323" y="6"/>
                    <a:pt x="320" y="0"/>
                    <a:pt x="308" y="0"/>
                  </a:cubicBezTo>
                  <a:cubicBezTo>
                    <a:pt x="210" y="0"/>
                    <a:pt x="210" y="0"/>
                    <a:pt x="210" y="0"/>
                  </a:cubicBezTo>
                  <a:cubicBezTo>
                    <a:pt x="202" y="0"/>
                    <a:pt x="202" y="4"/>
                    <a:pt x="202" y="10"/>
                  </a:cubicBezTo>
                  <a:cubicBezTo>
                    <a:pt x="202" y="19"/>
                    <a:pt x="202" y="19"/>
                    <a:pt x="202" y="19"/>
                  </a:cubicBezTo>
                  <a:cubicBezTo>
                    <a:pt x="202" y="31"/>
                    <a:pt x="206" y="31"/>
                    <a:pt x="219" y="3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51" y="236"/>
                    <a:pt x="251" y="236"/>
                    <a:pt x="251" y="236"/>
                  </a:cubicBezTo>
                  <a:cubicBezTo>
                    <a:pt x="224" y="264"/>
                    <a:pt x="204" y="275"/>
                    <a:pt x="176" y="275"/>
                  </a:cubicBezTo>
                  <a:cubicBezTo>
                    <a:pt x="125" y="275"/>
                    <a:pt x="121" y="236"/>
                    <a:pt x="121" y="169"/>
                  </a:cubicBezTo>
                  <a:cubicBezTo>
                    <a:pt x="121" y="15"/>
                    <a:pt x="121" y="15"/>
                    <a:pt x="121" y="15"/>
                  </a:cubicBezTo>
                  <a:cubicBezTo>
                    <a:pt x="121" y="6"/>
                    <a:pt x="118" y="0"/>
                    <a:pt x="106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" y="0"/>
                    <a:pt x="0" y="4"/>
                    <a:pt x="0" y="1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4" y="31"/>
                    <a:pt x="18" y="35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207"/>
                    <a:pt x="49" y="207"/>
                    <a:pt x="49" y="207"/>
                  </a:cubicBezTo>
                  <a:cubicBezTo>
                    <a:pt x="49" y="309"/>
                    <a:pt x="96" y="330"/>
                    <a:pt x="145" y="330"/>
                  </a:cubicBezTo>
                  <a:cubicBezTo>
                    <a:pt x="188" y="330"/>
                    <a:pt x="220" y="312"/>
                    <a:pt x="251" y="277"/>
                  </a:cubicBezTo>
                  <a:cubicBezTo>
                    <a:pt x="251" y="304"/>
                    <a:pt x="251" y="304"/>
                    <a:pt x="251" y="304"/>
                  </a:cubicBezTo>
                  <a:cubicBezTo>
                    <a:pt x="251" y="314"/>
                    <a:pt x="254" y="320"/>
                    <a:pt x="266" y="320"/>
                  </a:cubicBezTo>
                  <a:cubicBezTo>
                    <a:pt x="364" y="320"/>
                    <a:pt x="364" y="320"/>
                    <a:pt x="364" y="320"/>
                  </a:cubicBezTo>
                  <a:cubicBezTo>
                    <a:pt x="371" y="320"/>
                    <a:pt x="372" y="316"/>
                    <a:pt x="372" y="310"/>
                  </a:cubicBezTo>
                  <a:cubicBezTo>
                    <a:pt x="372" y="301"/>
                    <a:pt x="372" y="301"/>
                    <a:pt x="372" y="301"/>
                  </a:cubicBezTo>
                  <a:cubicBezTo>
                    <a:pt x="372" y="289"/>
                    <a:pt x="368" y="289"/>
                    <a:pt x="354" y="285"/>
                  </a:cubicBezTo>
                  <a:cubicBezTo>
                    <a:pt x="323" y="275"/>
                    <a:pt x="323" y="275"/>
                    <a:pt x="323" y="275"/>
                  </a:cubicBezTo>
                  <a:lnTo>
                    <a:pt x="323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8" name="Freeform 13"/>
            <p:cNvSpPr>
              <a:spLocks noEditPoints="1"/>
            </p:cNvSpPr>
            <p:nvPr/>
          </p:nvSpPr>
          <p:spPr bwMode="auto">
            <a:xfrm>
              <a:off x="6140450" y="6348413"/>
              <a:ext cx="195263" cy="217488"/>
            </a:xfrm>
            <a:custGeom>
              <a:avLst/>
              <a:gdLst>
                <a:gd name="T0" fmla="*/ 289 w 307"/>
                <a:gd name="T1" fmla="*/ 295 h 340"/>
                <a:gd name="T2" fmla="*/ 258 w 307"/>
                <a:gd name="T3" fmla="*/ 285 h 340"/>
                <a:gd name="T4" fmla="*/ 258 w 307"/>
                <a:gd name="T5" fmla="*/ 106 h 340"/>
                <a:gd name="T6" fmla="*/ 130 w 307"/>
                <a:gd name="T7" fmla="*/ 0 h 340"/>
                <a:gd name="T8" fmla="*/ 45 w 307"/>
                <a:gd name="T9" fmla="*/ 12 h 340"/>
                <a:gd name="T10" fmla="*/ 22 w 307"/>
                <a:gd name="T11" fmla="*/ 39 h 340"/>
                <a:gd name="T12" fmla="*/ 18 w 307"/>
                <a:gd name="T13" fmla="*/ 74 h 340"/>
                <a:gd name="T14" fmla="*/ 24 w 307"/>
                <a:gd name="T15" fmla="*/ 84 h 340"/>
                <a:gd name="T16" fmla="*/ 43 w 307"/>
                <a:gd name="T17" fmla="*/ 76 h 340"/>
                <a:gd name="T18" fmla="*/ 125 w 307"/>
                <a:gd name="T19" fmla="*/ 54 h 340"/>
                <a:gd name="T20" fmla="*/ 185 w 307"/>
                <a:gd name="T21" fmla="*/ 118 h 340"/>
                <a:gd name="T22" fmla="*/ 185 w 307"/>
                <a:gd name="T23" fmla="*/ 151 h 340"/>
                <a:gd name="T24" fmla="*/ 63 w 307"/>
                <a:gd name="T25" fmla="*/ 176 h 340"/>
                <a:gd name="T26" fmla="*/ 0 w 307"/>
                <a:gd name="T27" fmla="*/ 250 h 340"/>
                <a:gd name="T28" fmla="*/ 83 w 307"/>
                <a:gd name="T29" fmla="*/ 340 h 340"/>
                <a:gd name="T30" fmla="*/ 185 w 307"/>
                <a:gd name="T31" fmla="*/ 290 h 340"/>
                <a:gd name="T32" fmla="*/ 185 w 307"/>
                <a:gd name="T33" fmla="*/ 314 h 340"/>
                <a:gd name="T34" fmla="*/ 200 w 307"/>
                <a:gd name="T35" fmla="*/ 330 h 340"/>
                <a:gd name="T36" fmla="*/ 298 w 307"/>
                <a:gd name="T37" fmla="*/ 330 h 340"/>
                <a:gd name="T38" fmla="*/ 307 w 307"/>
                <a:gd name="T39" fmla="*/ 320 h 340"/>
                <a:gd name="T40" fmla="*/ 307 w 307"/>
                <a:gd name="T41" fmla="*/ 311 h 340"/>
                <a:gd name="T42" fmla="*/ 289 w 307"/>
                <a:gd name="T43" fmla="*/ 295 h 340"/>
                <a:gd name="T44" fmla="*/ 185 w 307"/>
                <a:gd name="T45" fmla="*/ 254 h 340"/>
                <a:gd name="T46" fmla="*/ 116 w 307"/>
                <a:gd name="T47" fmla="*/ 285 h 340"/>
                <a:gd name="T48" fmla="*/ 78 w 307"/>
                <a:gd name="T49" fmla="*/ 244 h 340"/>
                <a:gd name="T50" fmla="*/ 114 w 307"/>
                <a:gd name="T51" fmla="*/ 201 h 340"/>
                <a:gd name="T52" fmla="*/ 185 w 307"/>
                <a:gd name="T53" fmla="*/ 184 h 340"/>
                <a:gd name="T54" fmla="*/ 185 w 307"/>
                <a:gd name="T55" fmla="*/ 25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7" h="340">
                  <a:moveTo>
                    <a:pt x="289" y="295"/>
                  </a:moveTo>
                  <a:cubicBezTo>
                    <a:pt x="258" y="285"/>
                    <a:pt x="258" y="285"/>
                    <a:pt x="258" y="285"/>
                  </a:cubicBezTo>
                  <a:cubicBezTo>
                    <a:pt x="258" y="106"/>
                    <a:pt x="258" y="106"/>
                    <a:pt x="258" y="106"/>
                  </a:cubicBezTo>
                  <a:cubicBezTo>
                    <a:pt x="258" y="27"/>
                    <a:pt x="202" y="0"/>
                    <a:pt x="130" y="0"/>
                  </a:cubicBezTo>
                  <a:cubicBezTo>
                    <a:pt x="87" y="0"/>
                    <a:pt x="52" y="10"/>
                    <a:pt x="45" y="12"/>
                  </a:cubicBezTo>
                  <a:cubicBezTo>
                    <a:pt x="27" y="17"/>
                    <a:pt x="24" y="21"/>
                    <a:pt x="22" y="39"/>
                  </a:cubicBezTo>
                  <a:cubicBezTo>
                    <a:pt x="18" y="74"/>
                    <a:pt x="18" y="74"/>
                    <a:pt x="18" y="74"/>
                  </a:cubicBezTo>
                  <a:cubicBezTo>
                    <a:pt x="18" y="81"/>
                    <a:pt x="20" y="84"/>
                    <a:pt x="24" y="84"/>
                  </a:cubicBezTo>
                  <a:cubicBezTo>
                    <a:pt x="30" y="84"/>
                    <a:pt x="38" y="79"/>
                    <a:pt x="43" y="76"/>
                  </a:cubicBezTo>
                  <a:cubicBezTo>
                    <a:pt x="65" y="64"/>
                    <a:pt x="98" y="54"/>
                    <a:pt x="125" y="54"/>
                  </a:cubicBezTo>
                  <a:cubicBezTo>
                    <a:pt x="182" y="54"/>
                    <a:pt x="185" y="92"/>
                    <a:pt x="185" y="118"/>
                  </a:cubicBezTo>
                  <a:cubicBezTo>
                    <a:pt x="185" y="151"/>
                    <a:pt x="185" y="151"/>
                    <a:pt x="185" y="151"/>
                  </a:cubicBezTo>
                  <a:cubicBezTo>
                    <a:pt x="63" y="176"/>
                    <a:pt x="63" y="176"/>
                    <a:pt x="63" y="176"/>
                  </a:cubicBezTo>
                  <a:cubicBezTo>
                    <a:pt x="22" y="184"/>
                    <a:pt x="0" y="203"/>
                    <a:pt x="0" y="250"/>
                  </a:cubicBezTo>
                  <a:cubicBezTo>
                    <a:pt x="0" y="302"/>
                    <a:pt x="27" y="340"/>
                    <a:pt x="83" y="340"/>
                  </a:cubicBezTo>
                  <a:cubicBezTo>
                    <a:pt x="119" y="340"/>
                    <a:pt x="145" y="328"/>
                    <a:pt x="185" y="290"/>
                  </a:cubicBezTo>
                  <a:cubicBezTo>
                    <a:pt x="185" y="314"/>
                    <a:pt x="185" y="314"/>
                    <a:pt x="185" y="314"/>
                  </a:cubicBezTo>
                  <a:cubicBezTo>
                    <a:pt x="185" y="324"/>
                    <a:pt x="188" y="330"/>
                    <a:pt x="200" y="330"/>
                  </a:cubicBezTo>
                  <a:cubicBezTo>
                    <a:pt x="298" y="330"/>
                    <a:pt x="298" y="330"/>
                    <a:pt x="298" y="330"/>
                  </a:cubicBezTo>
                  <a:cubicBezTo>
                    <a:pt x="305" y="330"/>
                    <a:pt x="307" y="326"/>
                    <a:pt x="307" y="320"/>
                  </a:cubicBezTo>
                  <a:cubicBezTo>
                    <a:pt x="307" y="311"/>
                    <a:pt x="307" y="311"/>
                    <a:pt x="307" y="311"/>
                  </a:cubicBezTo>
                  <a:cubicBezTo>
                    <a:pt x="307" y="299"/>
                    <a:pt x="303" y="299"/>
                    <a:pt x="289" y="295"/>
                  </a:cubicBezTo>
                  <a:close/>
                  <a:moveTo>
                    <a:pt x="185" y="254"/>
                  </a:moveTo>
                  <a:cubicBezTo>
                    <a:pt x="160" y="276"/>
                    <a:pt x="135" y="285"/>
                    <a:pt x="116" y="285"/>
                  </a:cubicBezTo>
                  <a:cubicBezTo>
                    <a:pt x="99" y="285"/>
                    <a:pt x="78" y="278"/>
                    <a:pt x="78" y="244"/>
                  </a:cubicBezTo>
                  <a:cubicBezTo>
                    <a:pt x="78" y="211"/>
                    <a:pt x="97" y="205"/>
                    <a:pt x="114" y="201"/>
                  </a:cubicBezTo>
                  <a:cubicBezTo>
                    <a:pt x="185" y="184"/>
                    <a:pt x="185" y="184"/>
                    <a:pt x="185" y="184"/>
                  </a:cubicBezTo>
                  <a:cubicBezTo>
                    <a:pt x="185" y="254"/>
                    <a:pt x="185" y="254"/>
                    <a:pt x="185" y="2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19" name="Freeform 14"/>
            <p:cNvSpPr>
              <a:spLocks noEditPoints="1"/>
            </p:cNvSpPr>
            <p:nvPr/>
          </p:nvSpPr>
          <p:spPr bwMode="auto">
            <a:xfrm>
              <a:off x="6565900" y="6264275"/>
              <a:ext cx="222250" cy="301625"/>
            </a:xfrm>
            <a:custGeom>
              <a:avLst/>
              <a:gdLst>
                <a:gd name="T0" fmla="*/ 226 w 349"/>
                <a:gd name="T1" fmla="*/ 133 h 473"/>
                <a:gd name="T2" fmla="*/ 122 w 349"/>
                <a:gd name="T3" fmla="*/ 185 h 473"/>
                <a:gd name="T4" fmla="*/ 122 w 349"/>
                <a:gd name="T5" fmla="*/ 16 h 473"/>
                <a:gd name="T6" fmla="*/ 107 w 349"/>
                <a:gd name="T7" fmla="*/ 0 h 473"/>
                <a:gd name="T8" fmla="*/ 9 w 349"/>
                <a:gd name="T9" fmla="*/ 0 h 473"/>
                <a:gd name="T10" fmla="*/ 0 w 349"/>
                <a:gd name="T11" fmla="*/ 11 h 473"/>
                <a:gd name="T12" fmla="*/ 0 w 349"/>
                <a:gd name="T13" fmla="*/ 19 h 473"/>
                <a:gd name="T14" fmla="*/ 18 w 349"/>
                <a:gd name="T15" fmla="*/ 36 h 473"/>
                <a:gd name="T16" fmla="*/ 49 w 349"/>
                <a:gd name="T17" fmla="*/ 45 h 473"/>
                <a:gd name="T18" fmla="*/ 49 w 349"/>
                <a:gd name="T19" fmla="*/ 422 h 473"/>
                <a:gd name="T20" fmla="*/ 62 w 349"/>
                <a:gd name="T21" fmla="*/ 445 h 473"/>
                <a:gd name="T22" fmla="*/ 182 w 349"/>
                <a:gd name="T23" fmla="*/ 473 h 473"/>
                <a:gd name="T24" fmla="*/ 349 w 349"/>
                <a:gd name="T25" fmla="*/ 291 h 473"/>
                <a:gd name="T26" fmla="*/ 226 w 349"/>
                <a:gd name="T27" fmla="*/ 133 h 473"/>
                <a:gd name="T28" fmla="*/ 181 w 349"/>
                <a:gd name="T29" fmla="*/ 430 h 473"/>
                <a:gd name="T30" fmla="*/ 122 w 349"/>
                <a:gd name="T31" fmla="*/ 337 h 473"/>
                <a:gd name="T32" fmla="*/ 122 w 349"/>
                <a:gd name="T33" fmla="*/ 227 h 473"/>
                <a:gd name="T34" fmla="*/ 196 w 349"/>
                <a:gd name="T35" fmla="*/ 188 h 473"/>
                <a:gd name="T36" fmla="*/ 271 w 349"/>
                <a:gd name="T37" fmla="*/ 305 h 473"/>
                <a:gd name="T38" fmla="*/ 181 w 349"/>
                <a:gd name="T39" fmla="*/ 430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49" h="473">
                  <a:moveTo>
                    <a:pt x="226" y="133"/>
                  </a:moveTo>
                  <a:cubicBezTo>
                    <a:pt x="188" y="133"/>
                    <a:pt x="154" y="153"/>
                    <a:pt x="122" y="185"/>
                  </a:cubicBezTo>
                  <a:cubicBezTo>
                    <a:pt x="122" y="16"/>
                    <a:pt x="122" y="16"/>
                    <a:pt x="122" y="16"/>
                  </a:cubicBezTo>
                  <a:cubicBezTo>
                    <a:pt x="122" y="6"/>
                    <a:pt x="119" y="0"/>
                    <a:pt x="107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" y="0"/>
                    <a:pt x="0" y="4"/>
                    <a:pt x="0" y="1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4" y="32"/>
                    <a:pt x="18" y="36"/>
                  </a:cubicBezTo>
                  <a:cubicBezTo>
                    <a:pt x="49" y="45"/>
                    <a:pt x="49" y="45"/>
                    <a:pt x="49" y="45"/>
                  </a:cubicBezTo>
                  <a:cubicBezTo>
                    <a:pt x="49" y="422"/>
                    <a:pt x="49" y="422"/>
                    <a:pt x="49" y="422"/>
                  </a:cubicBezTo>
                  <a:cubicBezTo>
                    <a:pt x="49" y="431"/>
                    <a:pt x="50" y="438"/>
                    <a:pt x="62" y="445"/>
                  </a:cubicBezTo>
                  <a:cubicBezTo>
                    <a:pt x="83" y="458"/>
                    <a:pt x="135" y="473"/>
                    <a:pt x="182" y="473"/>
                  </a:cubicBezTo>
                  <a:cubicBezTo>
                    <a:pt x="287" y="473"/>
                    <a:pt x="349" y="399"/>
                    <a:pt x="349" y="291"/>
                  </a:cubicBezTo>
                  <a:cubicBezTo>
                    <a:pt x="349" y="182"/>
                    <a:pt x="287" y="133"/>
                    <a:pt x="226" y="133"/>
                  </a:cubicBezTo>
                  <a:close/>
                  <a:moveTo>
                    <a:pt x="181" y="430"/>
                  </a:moveTo>
                  <a:cubicBezTo>
                    <a:pt x="131" y="430"/>
                    <a:pt x="122" y="385"/>
                    <a:pt x="122" y="337"/>
                  </a:cubicBezTo>
                  <a:cubicBezTo>
                    <a:pt x="122" y="227"/>
                    <a:pt x="122" y="227"/>
                    <a:pt x="122" y="227"/>
                  </a:cubicBezTo>
                  <a:cubicBezTo>
                    <a:pt x="143" y="205"/>
                    <a:pt x="168" y="188"/>
                    <a:pt x="196" y="188"/>
                  </a:cubicBezTo>
                  <a:cubicBezTo>
                    <a:pt x="249" y="188"/>
                    <a:pt x="271" y="244"/>
                    <a:pt x="271" y="305"/>
                  </a:cubicBezTo>
                  <a:cubicBezTo>
                    <a:pt x="271" y="390"/>
                    <a:pt x="229" y="430"/>
                    <a:pt x="181" y="4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0" name="Freeform 15"/>
            <p:cNvSpPr>
              <a:spLocks noEditPoints="1"/>
            </p:cNvSpPr>
            <p:nvPr/>
          </p:nvSpPr>
          <p:spPr bwMode="auto">
            <a:xfrm>
              <a:off x="7283450" y="6264275"/>
              <a:ext cx="222250" cy="301625"/>
            </a:xfrm>
            <a:custGeom>
              <a:avLst/>
              <a:gdLst>
                <a:gd name="T0" fmla="*/ 331 w 349"/>
                <a:gd name="T1" fmla="*/ 428 h 473"/>
                <a:gd name="T2" fmla="*/ 300 w 349"/>
                <a:gd name="T3" fmla="*/ 418 h 473"/>
                <a:gd name="T4" fmla="*/ 300 w 349"/>
                <a:gd name="T5" fmla="*/ 16 h 473"/>
                <a:gd name="T6" fmla="*/ 285 w 349"/>
                <a:gd name="T7" fmla="*/ 0 h 473"/>
                <a:gd name="T8" fmla="*/ 187 w 349"/>
                <a:gd name="T9" fmla="*/ 0 h 473"/>
                <a:gd name="T10" fmla="*/ 178 w 349"/>
                <a:gd name="T11" fmla="*/ 11 h 473"/>
                <a:gd name="T12" fmla="*/ 178 w 349"/>
                <a:gd name="T13" fmla="*/ 19 h 473"/>
                <a:gd name="T14" fmla="*/ 196 w 349"/>
                <a:gd name="T15" fmla="*/ 36 h 473"/>
                <a:gd name="T16" fmla="*/ 227 w 349"/>
                <a:gd name="T17" fmla="*/ 45 h 473"/>
                <a:gd name="T18" fmla="*/ 227 w 349"/>
                <a:gd name="T19" fmla="*/ 158 h 473"/>
                <a:gd name="T20" fmla="*/ 153 w 349"/>
                <a:gd name="T21" fmla="*/ 133 h 473"/>
                <a:gd name="T22" fmla="*/ 0 w 349"/>
                <a:gd name="T23" fmla="*/ 313 h 473"/>
                <a:gd name="T24" fmla="*/ 123 w 349"/>
                <a:gd name="T25" fmla="*/ 473 h 473"/>
                <a:gd name="T26" fmla="*/ 227 w 349"/>
                <a:gd name="T27" fmla="*/ 420 h 473"/>
                <a:gd name="T28" fmla="*/ 227 w 349"/>
                <a:gd name="T29" fmla="*/ 447 h 473"/>
                <a:gd name="T30" fmla="*/ 242 w 349"/>
                <a:gd name="T31" fmla="*/ 463 h 473"/>
                <a:gd name="T32" fmla="*/ 340 w 349"/>
                <a:gd name="T33" fmla="*/ 463 h 473"/>
                <a:gd name="T34" fmla="*/ 349 w 349"/>
                <a:gd name="T35" fmla="*/ 453 h 473"/>
                <a:gd name="T36" fmla="*/ 349 w 349"/>
                <a:gd name="T37" fmla="*/ 444 h 473"/>
                <a:gd name="T38" fmla="*/ 331 w 349"/>
                <a:gd name="T39" fmla="*/ 428 h 473"/>
                <a:gd name="T40" fmla="*/ 227 w 349"/>
                <a:gd name="T41" fmla="*/ 379 h 473"/>
                <a:gd name="T42" fmla="*/ 153 w 349"/>
                <a:gd name="T43" fmla="*/ 418 h 473"/>
                <a:gd name="T44" fmla="*/ 78 w 349"/>
                <a:gd name="T45" fmla="*/ 299 h 473"/>
                <a:gd name="T46" fmla="*/ 158 w 349"/>
                <a:gd name="T47" fmla="*/ 179 h 473"/>
                <a:gd name="T48" fmla="*/ 227 w 349"/>
                <a:gd name="T49" fmla="*/ 299 h 473"/>
                <a:gd name="T50" fmla="*/ 227 w 349"/>
                <a:gd name="T51" fmla="*/ 379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49" h="473">
                  <a:moveTo>
                    <a:pt x="331" y="428"/>
                  </a:moveTo>
                  <a:cubicBezTo>
                    <a:pt x="300" y="418"/>
                    <a:pt x="300" y="418"/>
                    <a:pt x="300" y="418"/>
                  </a:cubicBezTo>
                  <a:cubicBezTo>
                    <a:pt x="300" y="16"/>
                    <a:pt x="300" y="16"/>
                    <a:pt x="300" y="16"/>
                  </a:cubicBezTo>
                  <a:cubicBezTo>
                    <a:pt x="300" y="6"/>
                    <a:pt x="297" y="0"/>
                    <a:pt x="285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79" y="0"/>
                    <a:pt x="178" y="4"/>
                    <a:pt x="178" y="11"/>
                  </a:cubicBezTo>
                  <a:cubicBezTo>
                    <a:pt x="178" y="19"/>
                    <a:pt x="178" y="19"/>
                    <a:pt x="178" y="19"/>
                  </a:cubicBezTo>
                  <a:cubicBezTo>
                    <a:pt x="178" y="31"/>
                    <a:pt x="182" y="32"/>
                    <a:pt x="196" y="36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158"/>
                    <a:pt x="227" y="158"/>
                    <a:pt x="227" y="158"/>
                  </a:cubicBezTo>
                  <a:cubicBezTo>
                    <a:pt x="216" y="148"/>
                    <a:pt x="191" y="133"/>
                    <a:pt x="153" y="133"/>
                  </a:cubicBezTo>
                  <a:cubicBezTo>
                    <a:pt x="82" y="133"/>
                    <a:pt x="0" y="185"/>
                    <a:pt x="0" y="313"/>
                  </a:cubicBezTo>
                  <a:cubicBezTo>
                    <a:pt x="0" y="425"/>
                    <a:pt x="62" y="473"/>
                    <a:pt x="123" y="473"/>
                  </a:cubicBezTo>
                  <a:cubicBezTo>
                    <a:pt x="162" y="473"/>
                    <a:pt x="195" y="453"/>
                    <a:pt x="227" y="420"/>
                  </a:cubicBezTo>
                  <a:cubicBezTo>
                    <a:pt x="227" y="447"/>
                    <a:pt x="227" y="447"/>
                    <a:pt x="227" y="447"/>
                  </a:cubicBezTo>
                  <a:cubicBezTo>
                    <a:pt x="227" y="457"/>
                    <a:pt x="230" y="463"/>
                    <a:pt x="242" y="463"/>
                  </a:cubicBezTo>
                  <a:cubicBezTo>
                    <a:pt x="340" y="463"/>
                    <a:pt x="340" y="463"/>
                    <a:pt x="340" y="463"/>
                  </a:cubicBezTo>
                  <a:cubicBezTo>
                    <a:pt x="347" y="463"/>
                    <a:pt x="349" y="459"/>
                    <a:pt x="349" y="453"/>
                  </a:cubicBezTo>
                  <a:cubicBezTo>
                    <a:pt x="349" y="444"/>
                    <a:pt x="349" y="444"/>
                    <a:pt x="349" y="444"/>
                  </a:cubicBezTo>
                  <a:cubicBezTo>
                    <a:pt x="349" y="432"/>
                    <a:pt x="345" y="432"/>
                    <a:pt x="331" y="428"/>
                  </a:cubicBezTo>
                  <a:close/>
                  <a:moveTo>
                    <a:pt x="227" y="379"/>
                  </a:moveTo>
                  <a:cubicBezTo>
                    <a:pt x="206" y="401"/>
                    <a:pt x="182" y="418"/>
                    <a:pt x="153" y="418"/>
                  </a:cubicBezTo>
                  <a:cubicBezTo>
                    <a:pt x="100" y="418"/>
                    <a:pt x="78" y="362"/>
                    <a:pt x="78" y="299"/>
                  </a:cubicBezTo>
                  <a:cubicBezTo>
                    <a:pt x="78" y="225"/>
                    <a:pt x="110" y="179"/>
                    <a:pt x="158" y="179"/>
                  </a:cubicBezTo>
                  <a:cubicBezTo>
                    <a:pt x="209" y="179"/>
                    <a:pt x="227" y="229"/>
                    <a:pt x="227" y="299"/>
                  </a:cubicBezTo>
                  <a:lnTo>
                    <a:pt x="227" y="37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1" name="Freeform 16"/>
            <p:cNvSpPr>
              <a:spLocks noEditPoints="1"/>
            </p:cNvSpPr>
            <p:nvPr/>
          </p:nvSpPr>
          <p:spPr bwMode="auto">
            <a:xfrm>
              <a:off x="6816725" y="6348413"/>
              <a:ext cx="204788" cy="217488"/>
            </a:xfrm>
            <a:custGeom>
              <a:avLst/>
              <a:gdLst>
                <a:gd name="T0" fmla="*/ 168 w 322"/>
                <a:gd name="T1" fmla="*/ 0 h 340"/>
                <a:gd name="T2" fmla="*/ 0 w 322"/>
                <a:gd name="T3" fmla="*/ 178 h 340"/>
                <a:gd name="T4" fmla="*/ 154 w 322"/>
                <a:gd name="T5" fmla="*/ 340 h 340"/>
                <a:gd name="T6" fmla="*/ 322 w 322"/>
                <a:gd name="T7" fmla="*/ 162 h 340"/>
                <a:gd name="T8" fmla="*/ 168 w 322"/>
                <a:gd name="T9" fmla="*/ 0 h 340"/>
                <a:gd name="T10" fmla="*/ 162 w 322"/>
                <a:gd name="T11" fmla="*/ 294 h 340"/>
                <a:gd name="T12" fmla="*/ 76 w 322"/>
                <a:gd name="T13" fmla="*/ 170 h 340"/>
                <a:gd name="T14" fmla="*/ 162 w 322"/>
                <a:gd name="T15" fmla="*/ 46 h 340"/>
                <a:gd name="T16" fmla="*/ 248 w 322"/>
                <a:gd name="T17" fmla="*/ 170 h 340"/>
                <a:gd name="T18" fmla="*/ 162 w 322"/>
                <a:gd name="T19" fmla="*/ 29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2" h="340">
                  <a:moveTo>
                    <a:pt x="168" y="0"/>
                  </a:moveTo>
                  <a:cubicBezTo>
                    <a:pt x="56" y="0"/>
                    <a:pt x="0" y="86"/>
                    <a:pt x="0" y="178"/>
                  </a:cubicBezTo>
                  <a:cubicBezTo>
                    <a:pt x="0" y="264"/>
                    <a:pt x="48" y="340"/>
                    <a:pt x="154" y="340"/>
                  </a:cubicBezTo>
                  <a:cubicBezTo>
                    <a:pt x="266" y="340"/>
                    <a:pt x="322" y="254"/>
                    <a:pt x="322" y="162"/>
                  </a:cubicBezTo>
                  <a:cubicBezTo>
                    <a:pt x="322" y="76"/>
                    <a:pt x="273" y="0"/>
                    <a:pt x="168" y="0"/>
                  </a:cubicBezTo>
                  <a:close/>
                  <a:moveTo>
                    <a:pt x="162" y="294"/>
                  </a:moveTo>
                  <a:cubicBezTo>
                    <a:pt x="108" y="294"/>
                    <a:pt x="76" y="241"/>
                    <a:pt x="76" y="170"/>
                  </a:cubicBezTo>
                  <a:cubicBezTo>
                    <a:pt x="76" y="100"/>
                    <a:pt x="107" y="46"/>
                    <a:pt x="162" y="46"/>
                  </a:cubicBezTo>
                  <a:cubicBezTo>
                    <a:pt x="215" y="46"/>
                    <a:pt x="248" y="98"/>
                    <a:pt x="248" y="170"/>
                  </a:cubicBezTo>
                  <a:cubicBezTo>
                    <a:pt x="248" y="240"/>
                    <a:pt x="216" y="294"/>
                    <a:pt x="162" y="29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2" name="Freeform 17"/>
            <p:cNvSpPr>
              <a:spLocks/>
            </p:cNvSpPr>
            <p:nvPr/>
          </p:nvSpPr>
          <p:spPr bwMode="auto">
            <a:xfrm>
              <a:off x="8139113" y="6348413"/>
              <a:ext cx="155575" cy="217488"/>
            </a:xfrm>
            <a:custGeom>
              <a:avLst/>
              <a:gdLst>
                <a:gd name="T0" fmla="*/ 247 w 247"/>
                <a:gd name="T1" fmla="*/ 22 h 340"/>
                <a:gd name="T2" fmla="*/ 238 w 247"/>
                <a:gd name="T3" fmla="*/ 11 h 340"/>
                <a:gd name="T4" fmla="*/ 165 w 247"/>
                <a:gd name="T5" fmla="*/ 0 h 340"/>
                <a:gd name="T6" fmla="*/ 0 w 247"/>
                <a:gd name="T7" fmla="*/ 170 h 340"/>
                <a:gd name="T8" fmla="*/ 165 w 247"/>
                <a:gd name="T9" fmla="*/ 340 h 340"/>
                <a:gd name="T10" fmla="*/ 238 w 247"/>
                <a:gd name="T11" fmla="*/ 329 h 340"/>
                <a:gd name="T12" fmla="*/ 247 w 247"/>
                <a:gd name="T13" fmla="*/ 318 h 340"/>
                <a:gd name="T14" fmla="*/ 247 w 247"/>
                <a:gd name="T15" fmla="*/ 269 h 340"/>
                <a:gd name="T16" fmla="*/ 243 w 247"/>
                <a:gd name="T17" fmla="*/ 262 h 340"/>
                <a:gd name="T18" fmla="*/ 231 w 247"/>
                <a:gd name="T19" fmla="*/ 266 h 340"/>
                <a:gd name="T20" fmla="*/ 169 w 247"/>
                <a:gd name="T21" fmla="*/ 281 h 340"/>
                <a:gd name="T22" fmla="*/ 71 w 247"/>
                <a:gd name="T23" fmla="*/ 170 h 340"/>
                <a:gd name="T24" fmla="*/ 169 w 247"/>
                <a:gd name="T25" fmla="*/ 59 h 340"/>
                <a:gd name="T26" fmla="*/ 231 w 247"/>
                <a:gd name="T27" fmla="*/ 74 h 340"/>
                <a:gd name="T28" fmla="*/ 243 w 247"/>
                <a:gd name="T29" fmla="*/ 78 h 340"/>
                <a:gd name="T30" fmla="*/ 247 w 247"/>
                <a:gd name="T31" fmla="*/ 71 h 340"/>
                <a:gd name="T32" fmla="*/ 247 w 247"/>
                <a:gd name="T33" fmla="*/ 2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7" h="340">
                  <a:moveTo>
                    <a:pt x="247" y="22"/>
                  </a:moveTo>
                  <a:cubicBezTo>
                    <a:pt x="247" y="14"/>
                    <a:pt x="245" y="14"/>
                    <a:pt x="238" y="11"/>
                  </a:cubicBezTo>
                  <a:cubicBezTo>
                    <a:pt x="222" y="5"/>
                    <a:pt x="194" y="0"/>
                    <a:pt x="165" y="0"/>
                  </a:cubicBezTo>
                  <a:cubicBezTo>
                    <a:pt x="34" y="0"/>
                    <a:pt x="0" y="92"/>
                    <a:pt x="0" y="170"/>
                  </a:cubicBezTo>
                  <a:cubicBezTo>
                    <a:pt x="0" y="249"/>
                    <a:pt x="33" y="340"/>
                    <a:pt x="165" y="340"/>
                  </a:cubicBezTo>
                  <a:cubicBezTo>
                    <a:pt x="194" y="340"/>
                    <a:pt x="222" y="335"/>
                    <a:pt x="238" y="329"/>
                  </a:cubicBezTo>
                  <a:cubicBezTo>
                    <a:pt x="245" y="326"/>
                    <a:pt x="247" y="326"/>
                    <a:pt x="247" y="318"/>
                  </a:cubicBezTo>
                  <a:cubicBezTo>
                    <a:pt x="247" y="269"/>
                    <a:pt x="247" y="269"/>
                    <a:pt x="247" y="269"/>
                  </a:cubicBezTo>
                  <a:cubicBezTo>
                    <a:pt x="247" y="264"/>
                    <a:pt x="246" y="262"/>
                    <a:pt x="243" y="262"/>
                  </a:cubicBezTo>
                  <a:cubicBezTo>
                    <a:pt x="241" y="262"/>
                    <a:pt x="237" y="264"/>
                    <a:pt x="231" y="266"/>
                  </a:cubicBezTo>
                  <a:cubicBezTo>
                    <a:pt x="221" y="271"/>
                    <a:pt x="199" y="281"/>
                    <a:pt x="169" y="281"/>
                  </a:cubicBezTo>
                  <a:cubicBezTo>
                    <a:pt x="108" y="281"/>
                    <a:pt x="71" y="244"/>
                    <a:pt x="71" y="170"/>
                  </a:cubicBezTo>
                  <a:cubicBezTo>
                    <a:pt x="71" y="95"/>
                    <a:pt x="108" y="59"/>
                    <a:pt x="169" y="59"/>
                  </a:cubicBezTo>
                  <a:cubicBezTo>
                    <a:pt x="199" y="59"/>
                    <a:pt x="221" y="69"/>
                    <a:pt x="231" y="74"/>
                  </a:cubicBezTo>
                  <a:cubicBezTo>
                    <a:pt x="237" y="76"/>
                    <a:pt x="241" y="78"/>
                    <a:pt x="243" y="78"/>
                  </a:cubicBezTo>
                  <a:cubicBezTo>
                    <a:pt x="246" y="78"/>
                    <a:pt x="247" y="76"/>
                    <a:pt x="247" y="71"/>
                  </a:cubicBezTo>
                  <a:lnTo>
                    <a:pt x="247" y="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3" name="Freeform 18"/>
            <p:cNvSpPr>
              <a:spLocks/>
            </p:cNvSpPr>
            <p:nvPr/>
          </p:nvSpPr>
          <p:spPr bwMode="auto">
            <a:xfrm>
              <a:off x="7542213" y="6354763"/>
              <a:ext cx="200025" cy="211138"/>
            </a:xfrm>
            <a:custGeom>
              <a:avLst/>
              <a:gdLst>
                <a:gd name="T0" fmla="*/ 9 w 317"/>
                <a:gd name="T1" fmla="*/ 0 h 330"/>
                <a:gd name="T2" fmla="*/ 0 w 317"/>
                <a:gd name="T3" fmla="*/ 10 h 330"/>
                <a:gd name="T4" fmla="*/ 0 w 317"/>
                <a:gd name="T5" fmla="*/ 19 h 330"/>
                <a:gd name="T6" fmla="*/ 18 w 317"/>
                <a:gd name="T7" fmla="*/ 35 h 330"/>
                <a:gd name="T8" fmla="*/ 49 w 317"/>
                <a:gd name="T9" fmla="*/ 44 h 330"/>
                <a:gd name="T10" fmla="*/ 49 w 317"/>
                <a:gd name="T11" fmla="*/ 193 h 330"/>
                <a:gd name="T12" fmla="*/ 152 w 317"/>
                <a:gd name="T13" fmla="*/ 330 h 330"/>
                <a:gd name="T14" fmla="*/ 247 w 317"/>
                <a:gd name="T15" fmla="*/ 280 h 330"/>
                <a:gd name="T16" fmla="*/ 249 w 317"/>
                <a:gd name="T17" fmla="*/ 280 h 330"/>
                <a:gd name="T18" fmla="*/ 249 w 317"/>
                <a:gd name="T19" fmla="*/ 312 h 330"/>
                <a:gd name="T20" fmla="*/ 257 w 317"/>
                <a:gd name="T21" fmla="*/ 320 h 330"/>
                <a:gd name="T22" fmla="*/ 309 w 317"/>
                <a:gd name="T23" fmla="*/ 320 h 330"/>
                <a:gd name="T24" fmla="*/ 317 w 317"/>
                <a:gd name="T25" fmla="*/ 312 h 330"/>
                <a:gd name="T26" fmla="*/ 317 w 317"/>
                <a:gd name="T27" fmla="*/ 8 h 330"/>
                <a:gd name="T28" fmla="*/ 309 w 317"/>
                <a:gd name="T29" fmla="*/ 0 h 330"/>
                <a:gd name="T30" fmla="*/ 255 w 317"/>
                <a:gd name="T31" fmla="*/ 0 h 330"/>
                <a:gd name="T32" fmla="*/ 247 w 317"/>
                <a:gd name="T33" fmla="*/ 8 h 330"/>
                <a:gd name="T34" fmla="*/ 247 w 317"/>
                <a:gd name="T35" fmla="*/ 226 h 330"/>
                <a:gd name="T36" fmla="*/ 173 w 317"/>
                <a:gd name="T37" fmla="*/ 268 h 330"/>
                <a:gd name="T38" fmla="*/ 119 w 317"/>
                <a:gd name="T39" fmla="*/ 173 h 330"/>
                <a:gd name="T40" fmla="*/ 119 w 317"/>
                <a:gd name="T41" fmla="*/ 8 h 330"/>
                <a:gd name="T42" fmla="*/ 111 w 317"/>
                <a:gd name="T43" fmla="*/ 0 h 330"/>
                <a:gd name="T44" fmla="*/ 9 w 317"/>
                <a:gd name="T45" fmla="*/ 0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7" h="330">
                  <a:moveTo>
                    <a:pt x="9" y="0"/>
                  </a:moveTo>
                  <a:cubicBezTo>
                    <a:pt x="1" y="0"/>
                    <a:pt x="0" y="4"/>
                    <a:pt x="0" y="1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31"/>
                    <a:pt x="4" y="31"/>
                    <a:pt x="18" y="35"/>
                  </a:cubicBezTo>
                  <a:cubicBezTo>
                    <a:pt x="49" y="44"/>
                    <a:pt x="49" y="44"/>
                    <a:pt x="49" y="44"/>
                  </a:cubicBezTo>
                  <a:cubicBezTo>
                    <a:pt x="49" y="193"/>
                    <a:pt x="49" y="193"/>
                    <a:pt x="49" y="193"/>
                  </a:cubicBezTo>
                  <a:cubicBezTo>
                    <a:pt x="49" y="306"/>
                    <a:pt x="99" y="330"/>
                    <a:pt x="152" y="330"/>
                  </a:cubicBezTo>
                  <a:cubicBezTo>
                    <a:pt x="194" y="330"/>
                    <a:pt x="221" y="314"/>
                    <a:pt x="247" y="280"/>
                  </a:cubicBezTo>
                  <a:cubicBezTo>
                    <a:pt x="249" y="280"/>
                    <a:pt x="249" y="280"/>
                    <a:pt x="249" y="280"/>
                  </a:cubicBezTo>
                  <a:cubicBezTo>
                    <a:pt x="249" y="312"/>
                    <a:pt x="249" y="312"/>
                    <a:pt x="249" y="312"/>
                  </a:cubicBezTo>
                  <a:cubicBezTo>
                    <a:pt x="249" y="318"/>
                    <a:pt x="251" y="320"/>
                    <a:pt x="257" y="320"/>
                  </a:cubicBezTo>
                  <a:cubicBezTo>
                    <a:pt x="309" y="320"/>
                    <a:pt x="309" y="320"/>
                    <a:pt x="309" y="320"/>
                  </a:cubicBezTo>
                  <a:cubicBezTo>
                    <a:pt x="315" y="320"/>
                    <a:pt x="317" y="318"/>
                    <a:pt x="317" y="312"/>
                  </a:cubicBezTo>
                  <a:cubicBezTo>
                    <a:pt x="317" y="8"/>
                    <a:pt x="317" y="8"/>
                    <a:pt x="317" y="8"/>
                  </a:cubicBezTo>
                  <a:cubicBezTo>
                    <a:pt x="317" y="2"/>
                    <a:pt x="315" y="0"/>
                    <a:pt x="309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249" y="0"/>
                    <a:pt x="247" y="2"/>
                    <a:pt x="247" y="8"/>
                  </a:cubicBezTo>
                  <a:cubicBezTo>
                    <a:pt x="247" y="226"/>
                    <a:pt x="247" y="226"/>
                    <a:pt x="247" y="226"/>
                  </a:cubicBezTo>
                  <a:cubicBezTo>
                    <a:pt x="227" y="255"/>
                    <a:pt x="202" y="268"/>
                    <a:pt x="173" y="268"/>
                  </a:cubicBezTo>
                  <a:cubicBezTo>
                    <a:pt x="122" y="268"/>
                    <a:pt x="119" y="231"/>
                    <a:pt x="119" y="173"/>
                  </a:cubicBezTo>
                  <a:cubicBezTo>
                    <a:pt x="119" y="8"/>
                    <a:pt x="119" y="8"/>
                    <a:pt x="119" y="8"/>
                  </a:cubicBezTo>
                  <a:cubicBezTo>
                    <a:pt x="119" y="2"/>
                    <a:pt x="116" y="0"/>
                    <a:pt x="111" y="0"/>
                  </a:cubicBezTo>
                  <a:lnTo>
                    <a:pt x="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  <p:sp>
          <p:nvSpPr>
            <p:cNvPr id="24" name="Freeform 19"/>
            <p:cNvSpPr>
              <a:spLocks/>
            </p:cNvSpPr>
            <p:nvPr/>
          </p:nvSpPr>
          <p:spPr bwMode="auto">
            <a:xfrm>
              <a:off x="7799388" y="6348413"/>
              <a:ext cx="295275" cy="211138"/>
            </a:xfrm>
            <a:custGeom>
              <a:avLst/>
              <a:gdLst>
                <a:gd name="T0" fmla="*/ 0 w 467"/>
                <a:gd name="T1" fmla="*/ 322 h 330"/>
                <a:gd name="T2" fmla="*/ 8 w 467"/>
                <a:gd name="T3" fmla="*/ 330 h 330"/>
                <a:gd name="T4" fmla="*/ 62 w 467"/>
                <a:gd name="T5" fmla="*/ 330 h 330"/>
                <a:gd name="T6" fmla="*/ 70 w 467"/>
                <a:gd name="T7" fmla="*/ 322 h 330"/>
                <a:gd name="T8" fmla="*/ 70 w 467"/>
                <a:gd name="T9" fmla="*/ 104 h 330"/>
                <a:gd name="T10" fmla="*/ 145 w 467"/>
                <a:gd name="T11" fmla="*/ 62 h 330"/>
                <a:gd name="T12" fmla="*/ 198 w 467"/>
                <a:gd name="T13" fmla="*/ 157 h 330"/>
                <a:gd name="T14" fmla="*/ 198 w 467"/>
                <a:gd name="T15" fmla="*/ 322 h 330"/>
                <a:gd name="T16" fmla="*/ 206 w 467"/>
                <a:gd name="T17" fmla="*/ 330 h 330"/>
                <a:gd name="T18" fmla="*/ 261 w 467"/>
                <a:gd name="T19" fmla="*/ 330 h 330"/>
                <a:gd name="T20" fmla="*/ 268 w 467"/>
                <a:gd name="T21" fmla="*/ 322 h 330"/>
                <a:gd name="T22" fmla="*/ 268 w 467"/>
                <a:gd name="T23" fmla="*/ 104 h 330"/>
                <a:gd name="T24" fmla="*/ 343 w 467"/>
                <a:gd name="T25" fmla="*/ 62 h 330"/>
                <a:gd name="T26" fmla="*/ 397 w 467"/>
                <a:gd name="T27" fmla="*/ 157 h 330"/>
                <a:gd name="T28" fmla="*/ 397 w 467"/>
                <a:gd name="T29" fmla="*/ 322 h 330"/>
                <a:gd name="T30" fmla="*/ 405 w 467"/>
                <a:gd name="T31" fmla="*/ 330 h 330"/>
                <a:gd name="T32" fmla="*/ 459 w 467"/>
                <a:gd name="T33" fmla="*/ 330 h 330"/>
                <a:gd name="T34" fmla="*/ 467 w 467"/>
                <a:gd name="T35" fmla="*/ 322 h 330"/>
                <a:gd name="T36" fmla="*/ 467 w 467"/>
                <a:gd name="T37" fmla="*/ 137 h 330"/>
                <a:gd name="T38" fmla="*/ 363 w 467"/>
                <a:gd name="T39" fmla="*/ 0 h 330"/>
                <a:gd name="T40" fmla="*/ 253 w 467"/>
                <a:gd name="T41" fmla="*/ 54 h 330"/>
                <a:gd name="T42" fmla="*/ 165 w 467"/>
                <a:gd name="T43" fmla="*/ 0 h 330"/>
                <a:gd name="T44" fmla="*/ 70 w 467"/>
                <a:gd name="T45" fmla="*/ 50 h 330"/>
                <a:gd name="T46" fmla="*/ 68 w 467"/>
                <a:gd name="T47" fmla="*/ 50 h 330"/>
                <a:gd name="T48" fmla="*/ 68 w 467"/>
                <a:gd name="T49" fmla="*/ 18 h 330"/>
                <a:gd name="T50" fmla="*/ 60 w 467"/>
                <a:gd name="T51" fmla="*/ 10 h 330"/>
                <a:gd name="T52" fmla="*/ 8 w 467"/>
                <a:gd name="T53" fmla="*/ 10 h 330"/>
                <a:gd name="T54" fmla="*/ 0 w 467"/>
                <a:gd name="T55" fmla="*/ 18 h 330"/>
                <a:gd name="T56" fmla="*/ 0 w 467"/>
                <a:gd name="T57" fmla="*/ 322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67" h="330">
                  <a:moveTo>
                    <a:pt x="0" y="322"/>
                  </a:moveTo>
                  <a:cubicBezTo>
                    <a:pt x="0" y="328"/>
                    <a:pt x="2" y="330"/>
                    <a:pt x="8" y="330"/>
                  </a:cubicBezTo>
                  <a:cubicBezTo>
                    <a:pt x="62" y="330"/>
                    <a:pt x="62" y="330"/>
                    <a:pt x="62" y="330"/>
                  </a:cubicBezTo>
                  <a:cubicBezTo>
                    <a:pt x="68" y="330"/>
                    <a:pt x="70" y="328"/>
                    <a:pt x="70" y="322"/>
                  </a:cubicBezTo>
                  <a:cubicBezTo>
                    <a:pt x="70" y="104"/>
                    <a:pt x="70" y="104"/>
                    <a:pt x="70" y="104"/>
                  </a:cubicBezTo>
                  <a:cubicBezTo>
                    <a:pt x="91" y="75"/>
                    <a:pt x="115" y="62"/>
                    <a:pt x="145" y="62"/>
                  </a:cubicBezTo>
                  <a:cubicBezTo>
                    <a:pt x="196" y="62"/>
                    <a:pt x="198" y="99"/>
                    <a:pt x="198" y="157"/>
                  </a:cubicBezTo>
                  <a:cubicBezTo>
                    <a:pt x="198" y="322"/>
                    <a:pt x="198" y="322"/>
                    <a:pt x="198" y="322"/>
                  </a:cubicBezTo>
                  <a:cubicBezTo>
                    <a:pt x="198" y="328"/>
                    <a:pt x="200" y="330"/>
                    <a:pt x="206" y="330"/>
                  </a:cubicBezTo>
                  <a:cubicBezTo>
                    <a:pt x="261" y="330"/>
                    <a:pt x="261" y="330"/>
                    <a:pt x="261" y="330"/>
                  </a:cubicBezTo>
                  <a:cubicBezTo>
                    <a:pt x="267" y="330"/>
                    <a:pt x="268" y="328"/>
                    <a:pt x="268" y="322"/>
                  </a:cubicBezTo>
                  <a:cubicBezTo>
                    <a:pt x="268" y="104"/>
                    <a:pt x="268" y="104"/>
                    <a:pt x="268" y="104"/>
                  </a:cubicBezTo>
                  <a:cubicBezTo>
                    <a:pt x="289" y="75"/>
                    <a:pt x="313" y="62"/>
                    <a:pt x="343" y="62"/>
                  </a:cubicBezTo>
                  <a:cubicBezTo>
                    <a:pt x="394" y="62"/>
                    <a:pt x="397" y="99"/>
                    <a:pt x="397" y="157"/>
                  </a:cubicBezTo>
                  <a:cubicBezTo>
                    <a:pt x="397" y="322"/>
                    <a:pt x="397" y="322"/>
                    <a:pt x="397" y="322"/>
                  </a:cubicBezTo>
                  <a:cubicBezTo>
                    <a:pt x="397" y="328"/>
                    <a:pt x="399" y="330"/>
                    <a:pt x="405" y="330"/>
                  </a:cubicBezTo>
                  <a:cubicBezTo>
                    <a:pt x="459" y="330"/>
                    <a:pt x="459" y="330"/>
                    <a:pt x="459" y="330"/>
                  </a:cubicBezTo>
                  <a:cubicBezTo>
                    <a:pt x="465" y="330"/>
                    <a:pt x="467" y="328"/>
                    <a:pt x="467" y="322"/>
                  </a:cubicBezTo>
                  <a:cubicBezTo>
                    <a:pt x="467" y="137"/>
                    <a:pt x="467" y="137"/>
                    <a:pt x="467" y="137"/>
                  </a:cubicBezTo>
                  <a:cubicBezTo>
                    <a:pt x="467" y="23"/>
                    <a:pt x="417" y="0"/>
                    <a:pt x="363" y="0"/>
                  </a:cubicBezTo>
                  <a:cubicBezTo>
                    <a:pt x="316" y="0"/>
                    <a:pt x="283" y="18"/>
                    <a:pt x="253" y="54"/>
                  </a:cubicBezTo>
                  <a:cubicBezTo>
                    <a:pt x="235" y="12"/>
                    <a:pt x="201" y="0"/>
                    <a:pt x="165" y="0"/>
                  </a:cubicBezTo>
                  <a:cubicBezTo>
                    <a:pt x="124" y="0"/>
                    <a:pt x="97" y="16"/>
                    <a:pt x="70" y="50"/>
                  </a:cubicBezTo>
                  <a:cubicBezTo>
                    <a:pt x="68" y="50"/>
                    <a:pt x="68" y="50"/>
                    <a:pt x="68" y="50"/>
                  </a:cubicBezTo>
                  <a:cubicBezTo>
                    <a:pt x="68" y="18"/>
                    <a:pt x="68" y="18"/>
                    <a:pt x="68" y="18"/>
                  </a:cubicBezTo>
                  <a:cubicBezTo>
                    <a:pt x="68" y="12"/>
                    <a:pt x="65" y="10"/>
                    <a:pt x="60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2" y="10"/>
                    <a:pt x="0" y="12"/>
                    <a:pt x="0" y="18"/>
                  </a:cubicBezTo>
                  <a:lnTo>
                    <a:pt x="0" y="32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nl-NL"/>
            </a:p>
          </p:txBody>
        </p:sp>
      </p:grpSp>
    </p:spTree>
    <p:extLst>
      <p:ext uri="{BB962C8B-B14F-4D97-AF65-F5344CB8AC3E}">
        <p14:creationId xmlns:p14="http://schemas.microsoft.com/office/powerpoint/2010/main" val="1830333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522000" y="782946"/>
            <a:ext cx="8100000" cy="5334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nl-NL" dirty="0"/>
              <a:t>Klik om de stijl te bewerken</a:t>
            </a:r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522000" y="1525378"/>
            <a:ext cx="8100000" cy="315263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nl-NL" dirty="0"/>
              <a:t>Klik om de modelstijlen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</a:p>
        </p:txBody>
      </p:sp>
      <p:sp>
        <p:nvSpPr>
          <p:cNvPr id="4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1494000" y="4810807"/>
            <a:ext cx="108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/>
              <a:t>&lt;Datum&gt;</a:t>
            </a:r>
            <a:endParaRPr lang="nl-NL" dirty="0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3"/>
          </p:nvPr>
        </p:nvSpPr>
        <p:spPr>
          <a:xfrm>
            <a:off x="2790000" y="4810807"/>
            <a:ext cx="396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/>
              <a:t>&lt;Titel van de presentatie&gt;</a:t>
            </a:r>
            <a:endParaRPr lang="nl-NL" dirty="0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4"/>
          </p:nvPr>
        </p:nvSpPr>
        <p:spPr>
          <a:xfrm>
            <a:off x="522000" y="4810807"/>
            <a:ext cx="810000" cy="1524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lnSpc>
                <a:spcPts val="1200"/>
              </a:lnSpc>
              <a:defRPr sz="1000">
                <a:solidFill>
                  <a:schemeClr val="accent1"/>
                </a:solidFill>
              </a:defRPr>
            </a:lvl1pPr>
          </a:lstStyle>
          <a:p>
            <a:r>
              <a:rPr lang="nl-NL" dirty="0"/>
              <a:t>Pagina </a:t>
            </a:r>
            <a:fld id="{7FC9B413-936F-403B-BC98-20250EBFF374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" name="Rechthoek 6"/>
          <p:cNvSpPr/>
          <p:nvPr/>
        </p:nvSpPr>
        <p:spPr>
          <a:xfrm>
            <a:off x="522000" y="468000"/>
            <a:ext cx="8100000" cy="504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Rechthoek 17"/>
          <p:cNvSpPr/>
          <p:nvPr/>
        </p:nvSpPr>
        <p:spPr>
          <a:xfrm>
            <a:off x="522000" y="4680000"/>
            <a:ext cx="8100000" cy="81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19" name="Afbeelding 1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000" y="4811400"/>
            <a:ext cx="1148400" cy="1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12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0" r:id="rId3"/>
    <p:sldLayoutId id="2147483660" r:id="rId4"/>
    <p:sldLayoutId id="2147483652" r:id="rId5"/>
    <p:sldLayoutId id="2147483661" r:id="rId6"/>
    <p:sldLayoutId id="2147483662" r:id="rId7"/>
    <p:sldLayoutId id="2147483663" r:id="rId8"/>
    <p:sldLayoutId id="2147483664" r:id="rId9"/>
    <p:sldLayoutId id="2147483665" r:id="rId10"/>
  </p:sldLayoutIdLst>
  <p:hf sldNum="0" hdr="0" ftr="0" dt="0"/>
  <p:txStyles>
    <p:titleStyle>
      <a:lvl1pPr algn="l" defTabSz="914400" rtl="0" eaLnBrk="1" latinLnBrk="0" hangingPunct="1">
        <a:lnSpc>
          <a:spcPts val="4200"/>
        </a:lnSpc>
        <a:spcBef>
          <a:spcPct val="0"/>
        </a:spcBef>
        <a:buNone/>
        <a:defRPr sz="40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2263" indent="-322263" algn="l" defTabSz="914400" rtl="0" eaLnBrk="1" latinLnBrk="0" hangingPunct="1">
        <a:lnSpc>
          <a:spcPts val="2500"/>
        </a:lnSpc>
        <a:spcBef>
          <a:spcPts val="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7700" indent="-325438" algn="l" defTabSz="914400" rtl="0" eaLnBrk="1" latinLnBrk="0" hangingPunct="1">
        <a:lnSpc>
          <a:spcPts val="2500"/>
        </a:lnSpc>
        <a:spcBef>
          <a:spcPts val="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69963" indent="-323850" algn="l" defTabSz="914400" rtl="0" eaLnBrk="1" latinLnBrk="0" hangingPunct="1">
        <a:lnSpc>
          <a:spcPts val="2500"/>
        </a:lnSpc>
        <a:spcBef>
          <a:spcPts val="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293813" indent="-322263" algn="l" defTabSz="914400" rtl="0" eaLnBrk="1" latinLnBrk="0" hangingPunct="1">
        <a:lnSpc>
          <a:spcPts val="2500"/>
        </a:lnSpc>
        <a:spcBef>
          <a:spcPts val="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19250" indent="-323850" algn="l" defTabSz="914400" rtl="0" eaLnBrk="1" latinLnBrk="0" hangingPunct="1">
        <a:lnSpc>
          <a:spcPts val="2500"/>
        </a:lnSpc>
        <a:spcBef>
          <a:spcPts val="0"/>
        </a:spcBef>
        <a:buClr>
          <a:schemeClr val="tx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3.jpe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0774F38-5CEA-5442-BCF2-9F0057D7D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000" y="942026"/>
            <a:ext cx="7452000" cy="533400"/>
          </a:xfrm>
        </p:spPr>
        <p:txBody>
          <a:bodyPr anchor="ctr">
            <a:noAutofit/>
          </a:bodyPr>
          <a:lstStyle/>
          <a:p>
            <a:pPr algn="ctr"/>
            <a:r>
              <a:rPr lang="en-DE" sz="2800" dirty="0"/>
              <a:t>Three-dimensional facial landmark detection in 3D Photos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97A1821C-4148-4DF0-BCD8-369E66DE12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46000" y="2657578"/>
            <a:ext cx="5346157" cy="635000"/>
          </a:xfrm>
        </p:spPr>
        <p:txBody>
          <a:bodyPr/>
          <a:lstStyle/>
          <a:p>
            <a:r>
              <a:rPr lang="en-US" sz="1600" dirty="0"/>
              <a:t>Luca </a:t>
            </a:r>
            <a:r>
              <a:rPr lang="en-US" sz="1600" dirty="0" err="1"/>
              <a:t>Carotenuto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821407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951795F-CFF4-412A-BD45-A79F3EB781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8" y="1526400"/>
            <a:ext cx="3633253" cy="2826000"/>
          </a:xfrm>
        </p:spPr>
        <p:txBody>
          <a:bodyPr/>
          <a:lstStyle/>
          <a:p>
            <a:r>
              <a:rPr lang="en-US" sz="1400" dirty="0"/>
              <a:t>Point-wise regression approach</a:t>
            </a:r>
          </a:p>
          <a:p>
            <a:r>
              <a:rPr lang="en-US" sz="1400" dirty="0"/>
              <a:t>Points in landmark regions are assigned higher activations (increasing towards center)</a:t>
            </a:r>
          </a:p>
          <a:p>
            <a:r>
              <a:rPr lang="en-US" sz="1400" dirty="0" err="1"/>
              <a:t>Downsampled</a:t>
            </a:r>
            <a:r>
              <a:rPr lang="en-US" sz="1400" dirty="0"/>
              <a:t> point cloud: 30k vertices (avg. vertex distance 2.2mm)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E67F4CC-ED5B-4BF2-BA4F-686BB233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676158"/>
            <a:ext cx="8100000" cy="532800"/>
          </a:xfrm>
        </p:spPr>
        <p:txBody>
          <a:bodyPr/>
          <a:lstStyle/>
          <a:p>
            <a:r>
              <a:rPr lang="en-US" sz="2000" dirty="0"/>
              <a:t>Data Preparation (Initial Network)</a:t>
            </a:r>
          </a:p>
        </p:txBody>
      </p:sp>
      <p:pic>
        <p:nvPicPr>
          <p:cNvPr id="5" name="Picture 4" descr="A picture containing green, light, traffic, lit&#10;&#10;Description automatically generated">
            <a:extLst>
              <a:ext uri="{FF2B5EF4-FFF2-40B4-BE49-F238E27FC236}">
                <a16:creationId xmlns:a16="http://schemas.microsoft.com/office/drawing/2014/main" id="{6E846D73-6E42-1A4F-982A-A3620B817C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959" y="676158"/>
            <a:ext cx="3309753" cy="3180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8130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AE67F4CC-ED5B-4BF2-BA4F-686BB233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676158"/>
            <a:ext cx="8100000" cy="532800"/>
          </a:xfrm>
        </p:spPr>
        <p:txBody>
          <a:bodyPr/>
          <a:lstStyle/>
          <a:p>
            <a:r>
              <a:rPr lang="en-US" sz="2000" dirty="0"/>
              <a:t>Refinement Pipeline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201675-D134-8440-B07A-BBF1A4AC6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1076" y="1488779"/>
            <a:ext cx="2142729" cy="217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0FB775F-EB88-2D49-899F-FDE97CC2A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52276" y="1488779"/>
            <a:ext cx="1991724" cy="217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7E60C4-4E6F-9948-A6B0-BA1E77577A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4" y="1489052"/>
            <a:ext cx="2496877" cy="217772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5454712-F834-FD45-8D43-E01318915B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6848" y="1482750"/>
            <a:ext cx="2637307" cy="217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9C8CCC3-9083-E340-8375-1AAD610D6D35}"/>
              </a:ext>
            </a:extLst>
          </p:cNvPr>
          <p:cNvSpPr txBox="1"/>
          <p:nvPr/>
        </p:nvSpPr>
        <p:spPr>
          <a:xfrm>
            <a:off x="477053" y="3730452"/>
            <a:ext cx="1572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Initial Network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A523F47-C4D1-9E43-ADAB-1C7C0ADB67CC}"/>
              </a:ext>
            </a:extLst>
          </p:cNvPr>
          <p:cNvSpPr txBox="1"/>
          <p:nvPr/>
        </p:nvSpPr>
        <p:spPr>
          <a:xfrm>
            <a:off x="2985636" y="3729412"/>
            <a:ext cx="87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argmax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A00E3A-3BB6-104E-A518-D63E632433EF}"/>
              </a:ext>
            </a:extLst>
          </p:cNvPr>
          <p:cNvSpPr txBox="1"/>
          <p:nvPr/>
        </p:nvSpPr>
        <p:spPr>
          <a:xfrm>
            <a:off x="5284857" y="3729412"/>
            <a:ext cx="213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Refinement Network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D39FA29-1C48-8D42-902A-38CEC5B6CF13}"/>
              </a:ext>
            </a:extLst>
          </p:cNvPr>
          <p:cNvSpPr txBox="1"/>
          <p:nvPr/>
        </p:nvSpPr>
        <p:spPr>
          <a:xfrm>
            <a:off x="8142972" y="3729412"/>
            <a:ext cx="8735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argmax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26B1710F-AAB3-D748-98D7-F172EC8782D1}"/>
              </a:ext>
            </a:extLst>
          </p:cNvPr>
          <p:cNvSpPr/>
          <p:nvPr/>
        </p:nvSpPr>
        <p:spPr>
          <a:xfrm>
            <a:off x="6933470" y="-487817"/>
            <a:ext cx="299544" cy="3452648"/>
          </a:xfrm>
          <a:prstGeom prst="leftBrace">
            <a:avLst/>
          </a:prstGeom>
          <a:ln w="28575">
            <a:solidFill>
              <a:schemeClr val="tx1"/>
            </a:solidFill>
          </a:ln>
          <a:scene3d>
            <a:camera prst="orthographicFront">
              <a:rot lat="0" lon="0" rev="1620000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6B91DF-F16C-DC48-A43D-3461B0FE2546}"/>
              </a:ext>
            </a:extLst>
          </p:cNvPr>
          <p:cNvSpPr txBox="1"/>
          <p:nvPr/>
        </p:nvSpPr>
        <p:spPr>
          <a:xfrm>
            <a:off x="6269417" y="757892"/>
            <a:ext cx="19271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F</a:t>
            </a:r>
            <a:r>
              <a:rPr lang="en-DE" dirty="0"/>
              <a:t>or each landmark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A186042-9DF4-8849-8648-3A0C34F1C0FB}"/>
              </a:ext>
            </a:extLst>
          </p:cNvPr>
          <p:cNvCxnSpPr/>
          <p:nvPr/>
        </p:nvCxnSpPr>
        <p:spPr>
          <a:xfrm>
            <a:off x="4067134" y="3914078"/>
            <a:ext cx="65289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A7282D8B-BF0F-ED4F-8237-11502DD44F1E}"/>
              </a:ext>
            </a:extLst>
          </p:cNvPr>
          <p:cNvCxnSpPr/>
          <p:nvPr/>
        </p:nvCxnSpPr>
        <p:spPr>
          <a:xfrm>
            <a:off x="2049791" y="3932663"/>
            <a:ext cx="65289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F57A87A-4F80-504F-AF79-1DAFC9F91DE6}"/>
              </a:ext>
            </a:extLst>
          </p:cNvPr>
          <p:cNvCxnSpPr/>
          <p:nvPr/>
        </p:nvCxnSpPr>
        <p:spPr>
          <a:xfrm>
            <a:off x="7490081" y="3914078"/>
            <a:ext cx="652891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206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951795F-CFF4-412A-BD45-A79F3EB781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8" y="1526400"/>
            <a:ext cx="3633253" cy="2826000"/>
          </a:xfrm>
        </p:spPr>
        <p:txBody>
          <a:bodyPr/>
          <a:lstStyle/>
          <a:p>
            <a:r>
              <a:rPr lang="en-US" sz="1400" dirty="0"/>
              <a:t>Sphere in full-resolution: 1-2k vertices (avg. vertex distance 1.0mm)</a:t>
            </a:r>
          </a:p>
          <a:p>
            <a:r>
              <a:rPr lang="en-US" sz="1400" dirty="0"/>
              <a:t>Radius r = 2.5cm (1) and r = 3.0cm (2)</a:t>
            </a:r>
          </a:p>
          <a:p>
            <a:r>
              <a:rPr lang="en-US" sz="1400" dirty="0"/>
              <a:t>3 samples with varying jittering j = 3mm (1) and j = 6mm (2)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E67F4CC-ED5B-4BF2-BA4F-686BB233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676158"/>
            <a:ext cx="8100000" cy="532800"/>
          </a:xfrm>
        </p:spPr>
        <p:txBody>
          <a:bodyPr/>
          <a:lstStyle/>
          <a:p>
            <a:r>
              <a:rPr lang="en-US" sz="2000" dirty="0"/>
              <a:t>Data Preparation (Refinement Network)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5725A1-3794-2442-8F0B-3995FFA85D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4494" y="1593997"/>
            <a:ext cx="2090987" cy="2170560"/>
          </a:xfrm>
          <a:prstGeom prst="rect">
            <a:avLst/>
          </a:prstGeom>
        </p:spPr>
      </p:pic>
      <p:pic>
        <p:nvPicPr>
          <p:cNvPr id="4" name="Picture 3" descr="A picture containing light, green, computer&#10;&#10;Description automatically generated">
            <a:extLst>
              <a:ext uri="{FF2B5EF4-FFF2-40B4-BE49-F238E27FC236}">
                <a16:creationId xmlns:a16="http://schemas.microsoft.com/office/drawing/2014/main" id="{05D0A2F7-9347-E94B-917E-5B2AF5587D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21" y="592583"/>
            <a:ext cx="2090000" cy="1856852"/>
          </a:xfrm>
          <a:prstGeom prst="rect">
            <a:avLst/>
          </a:prstGeom>
        </p:spPr>
      </p:pic>
      <p:pic>
        <p:nvPicPr>
          <p:cNvPr id="7" name="Picture 6" descr="A picture containing text, light, green&#10;&#10;Description automatically generated">
            <a:extLst>
              <a:ext uri="{FF2B5EF4-FFF2-40B4-BE49-F238E27FC236}">
                <a16:creationId xmlns:a16="http://schemas.microsoft.com/office/drawing/2014/main" id="{8A9D0186-4443-ED40-8FA0-94E3A40085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521" y="2533010"/>
            <a:ext cx="2090000" cy="21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4682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0152FF2-283A-8148-91D1-F39FAFD6F3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3387" y="1622043"/>
            <a:ext cx="3203642" cy="2442777"/>
          </a:xfrm>
          <a:prstGeom prst="rect">
            <a:avLst/>
          </a:prstGeom>
          <a:noFill/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F85A6AD0-894C-6948-9BF2-982CB729C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676158"/>
            <a:ext cx="8100000" cy="532800"/>
          </a:xfrm>
        </p:spPr>
        <p:txBody>
          <a:bodyPr/>
          <a:lstStyle/>
          <a:p>
            <a:r>
              <a:rPr lang="en-US" sz="2000" dirty="0"/>
              <a:t>Weighted Mean Squared Error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42FAD87-FBDE-284B-A179-4CE1F4C4B3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71" y="1483871"/>
            <a:ext cx="2049262" cy="54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8884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AE67F4CC-ED5B-4BF2-BA4F-686BB233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676158"/>
            <a:ext cx="8100000" cy="532800"/>
          </a:xfrm>
        </p:spPr>
        <p:txBody>
          <a:bodyPr/>
          <a:lstStyle/>
          <a:p>
            <a:r>
              <a:rPr lang="en-US" sz="2000" dirty="0"/>
              <a:t>Heat Kernel Signature</a:t>
            </a:r>
          </a:p>
        </p:txBody>
      </p:sp>
      <p:pic>
        <p:nvPicPr>
          <p:cNvPr id="5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E26003EC-67E8-F04A-A7E1-A740021C5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228" y="1419165"/>
            <a:ext cx="4619028" cy="27801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E716A9C-221B-A547-ACD0-98A7885DBF31}"/>
              </a:ext>
            </a:extLst>
          </p:cNvPr>
          <p:cNvSpPr txBox="1"/>
          <p:nvPr/>
        </p:nvSpPr>
        <p:spPr>
          <a:xfrm>
            <a:off x="522000" y="4681835"/>
            <a:ext cx="65669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Image from ]  Jian Sun, </a:t>
            </a:r>
            <a:r>
              <a:rPr lang="en-GB" sz="900" dirty="0" err="1"/>
              <a:t>Maks</a:t>
            </a:r>
            <a:r>
              <a:rPr lang="en-GB" sz="900" dirty="0"/>
              <a:t> </a:t>
            </a:r>
            <a:r>
              <a:rPr lang="en-GB" sz="900" dirty="0" err="1"/>
              <a:t>Ovsjanikov</a:t>
            </a:r>
            <a:r>
              <a:rPr lang="en-GB" sz="900" dirty="0"/>
              <a:t>, and Leonidas </a:t>
            </a:r>
            <a:r>
              <a:rPr lang="en-GB" sz="900" dirty="0" err="1"/>
              <a:t>Guibas</a:t>
            </a:r>
            <a:r>
              <a:rPr lang="en-GB" sz="900" dirty="0"/>
              <a:t>. “A concise and provably informative multi-scale sig- nature based on heat diffusion”. In: vol. 28. 2009. </a:t>
            </a:r>
          </a:p>
          <a:p>
            <a:endParaRPr lang="en-GB" sz="900" dirty="0"/>
          </a:p>
          <a:p>
            <a:endParaRPr lang="en-DE" sz="900" dirty="0"/>
          </a:p>
        </p:txBody>
      </p:sp>
      <p:pic>
        <p:nvPicPr>
          <p:cNvPr id="7" name="Picture 6" descr="A picture containing text, watch&#10;&#10;Description automatically generated">
            <a:extLst>
              <a:ext uri="{FF2B5EF4-FFF2-40B4-BE49-F238E27FC236}">
                <a16:creationId xmlns:a16="http://schemas.microsoft.com/office/drawing/2014/main" id="{7035966A-116F-C647-864D-D2C907E493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69" y="2229703"/>
            <a:ext cx="2987949" cy="525197"/>
          </a:xfrm>
          <a:prstGeom prst="rect">
            <a:avLst/>
          </a:prstGeom>
        </p:spPr>
      </p:pic>
      <p:pic>
        <p:nvPicPr>
          <p:cNvPr id="10" name="Picture 9" descr="A picture containing clipart&#10;&#10;Description automatically generated">
            <a:extLst>
              <a:ext uri="{FF2B5EF4-FFF2-40B4-BE49-F238E27FC236}">
                <a16:creationId xmlns:a16="http://schemas.microsoft.com/office/drawing/2014/main" id="{9C1C69FC-684D-E84B-BCF1-988B69C5023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058" y="3169701"/>
            <a:ext cx="267746" cy="218316"/>
          </a:xfrm>
          <a:prstGeom prst="rect">
            <a:avLst/>
          </a:prstGeom>
        </p:spPr>
      </p:pic>
      <p:pic>
        <p:nvPicPr>
          <p:cNvPr id="12" name="Picture 11" descr="Icon&#10;&#10;Description automatically generated">
            <a:extLst>
              <a:ext uri="{FF2B5EF4-FFF2-40B4-BE49-F238E27FC236}">
                <a16:creationId xmlns:a16="http://schemas.microsoft.com/office/drawing/2014/main" id="{C5394A66-BFD6-B34D-96FF-A2E809776D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81" y="2821593"/>
            <a:ext cx="224722" cy="2471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AD35411-1756-D342-BBF7-5A436AEACE05}"/>
              </a:ext>
            </a:extLst>
          </p:cNvPr>
          <p:cNvSpPr txBox="1"/>
          <p:nvPr/>
        </p:nvSpPr>
        <p:spPr>
          <a:xfrm>
            <a:off x="714703" y="2785241"/>
            <a:ext cx="25500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: i-th eigenvalue of the Laplacian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A88DA1-CCF3-2844-9272-876B6A266E04}"/>
              </a:ext>
            </a:extLst>
          </p:cNvPr>
          <p:cNvSpPr txBox="1"/>
          <p:nvPr/>
        </p:nvSpPr>
        <p:spPr>
          <a:xfrm>
            <a:off x="714703" y="3135480"/>
            <a:ext cx="27710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: i-th eigenfunction of the Laplacian</a:t>
            </a:r>
          </a:p>
        </p:txBody>
      </p:sp>
    </p:spTree>
    <p:extLst>
      <p:ext uri="{BB962C8B-B14F-4D97-AF65-F5344CB8AC3E}">
        <p14:creationId xmlns:p14="http://schemas.microsoft.com/office/powerpoint/2010/main" val="941871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658D592-8171-804F-A860-6DF3D88B5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608" y="1659333"/>
            <a:ext cx="6052869" cy="2290998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4843B01F-63FD-4C40-981D-3BF0512DEB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676158"/>
            <a:ext cx="8100000" cy="532800"/>
          </a:xfrm>
        </p:spPr>
        <p:txBody>
          <a:bodyPr/>
          <a:lstStyle/>
          <a:p>
            <a:r>
              <a:rPr lang="en-US" sz="2000" dirty="0"/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125242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6DB247-7909-8248-956D-1EF40F2E6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1515" y="1731145"/>
            <a:ext cx="5634504" cy="2527535"/>
          </a:xfrm>
          <a:prstGeom prst="rect">
            <a:avLst/>
          </a:prstGeom>
        </p:spPr>
      </p:pic>
      <p:sp>
        <p:nvSpPr>
          <p:cNvPr id="6" name="Title 3">
            <a:extLst>
              <a:ext uri="{FF2B5EF4-FFF2-40B4-BE49-F238E27FC236}">
                <a16:creationId xmlns:a16="http://schemas.microsoft.com/office/drawing/2014/main" id="{B6D5986E-C087-EF49-8DE0-A6A7A34D820D}"/>
              </a:ext>
            </a:extLst>
          </p:cNvPr>
          <p:cNvSpPr txBox="1">
            <a:spLocks/>
          </p:cNvSpPr>
          <p:nvPr/>
        </p:nvSpPr>
        <p:spPr>
          <a:xfrm>
            <a:off x="522000" y="676158"/>
            <a:ext cx="8100000" cy="532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Bilateral Landmark Issue (for HKS)</a:t>
            </a:r>
          </a:p>
        </p:txBody>
      </p:sp>
    </p:spTree>
    <p:extLst>
      <p:ext uri="{BB962C8B-B14F-4D97-AF65-F5344CB8AC3E}">
        <p14:creationId xmlns:p14="http://schemas.microsoft.com/office/powerpoint/2010/main" val="3739523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C4B7CDC7-8DCF-4B40-9460-DC7FF03D1D6F}"/>
              </a:ext>
            </a:extLst>
          </p:cNvPr>
          <p:cNvSpPr txBox="1"/>
          <p:nvPr/>
        </p:nvSpPr>
        <p:spPr>
          <a:xfrm>
            <a:off x="5261207" y="1282946"/>
            <a:ext cx="3360793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00" dirty="0"/>
              <a:t>S</a:t>
            </a:r>
            <a:r>
              <a:rPr lang="en-DE" sz="1300" dirty="0"/>
              <a:t>ample mean error ± std in mm:    2.91 ± 1.55</a:t>
            </a:r>
          </a:p>
          <a:p>
            <a:endParaRPr lang="en-DE" sz="1300" dirty="0"/>
          </a:p>
          <a:p>
            <a:r>
              <a:rPr lang="en-GB" sz="1300" dirty="0"/>
              <a:t>P</a:t>
            </a:r>
            <a:r>
              <a:rPr lang="en-DE" sz="1300" dirty="0"/>
              <a:t>ogonion: 		5.03</a:t>
            </a:r>
          </a:p>
          <a:p>
            <a:r>
              <a:rPr lang="en-DE" sz="1300" dirty="0"/>
              <a:t>Nasion:	 	2.89</a:t>
            </a:r>
          </a:p>
          <a:p>
            <a:r>
              <a:rPr lang="en-DE" sz="1300" dirty="0"/>
              <a:t>Pronasale: 		2.01</a:t>
            </a:r>
          </a:p>
          <a:p>
            <a:r>
              <a:rPr lang="en-DE" sz="1300" dirty="0"/>
              <a:t>Alar curvature r.:	5.24</a:t>
            </a:r>
          </a:p>
          <a:p>
            <a:r>
              <a:rPr lang="en-DE" sz="1300" dirty="0"/>
              <a:t>Subnasale:		1.68</a:t>
            </a:r>
          </a:p>
          <a:p>
            <a:r>
              <a:rPr lang="en-DE" sz="1300" dirty="0"/>
              <a:t>Alar curvature l.:	2.61</a:t>
            </a:r>
          </a:p>
          <a:p>
            <a:r>
              <a:rPr lang="en-DE" sz="1300" dirty="0"/>
              <a:t>Exocanthion r.:	3.05</a:t>
            </a:r>
          </a:p>
          <a:p>
            <a:r>
              <a:rPr lang="en-DE" sz="1300" dirty="0"/>
              <a:t>Endocanthion r.:	5.55</a:t>
            </a:r>
          </a:p>
          <a:p>
            <a:r>
              <a:rPr lang="en-DE" sz="1300" dirty="0"/>
              <a:t>Endocanthion l.:	1.14</a:t>
            </a:r>
          </a:p>
          <a:p>
            <a:r>
              <a:rPr lang="en-DE" sz="1300" dirty="0"/>
              <a:t>Exocanthion l.:	3.39</a:t>
            </a:r>
          </a:p>
          <a:p>
            <a:r>
              <a:rPr lang="en-DE" sz="1300" dirty="0"/>
              <a:t>Cheilion r.:		0.99</a:t>
            </a:r>
          </a:p>
          <a:p>
            <a:r>
              <a:rPr lang="en-DE" sz="1300" dirty="0"/>
              <a:t>Cheilion l.:		1.37</a:t>
            </a:r>
          </a:p>
        </p:txBody>
      </p:sp>
      <p:pic>
        <p:nvPicPr>
          <p:cNvPr id="10" name="Picture 9" descr="A picture containing map&#10;&#10;Description automatically generated">
            <a:extLst>
              <a:ext uri="{FF2B5EF4-FFF2-40B4-BE49-F238E27FC236}">
                <a16:creationId xmlns:a16="http://schemas.microsoft.com/office/drawing/2014/main" id="{56127071-29AA-4E40-BA73-414AECDF50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343" y="1282946"/>
            <a:ext cx="3441795" cy="3254245"/>
          </a:xfrm>
          <a:prstGeom prst="rect">
            <a:avLst/>
          </a:prstGeom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6CADC8E7-34D6-D042-B0EC-FF21C129D70B}"/>
              </a:ext>
            </a:extLst>
          </p:cNvPr>
          <p:cNvSpPr txBox="1">
            <a:spLocks/>
          </p:cNvSpPr>
          <p:nvPr/>
        </p:nvSpPr>
        <p:spPr>
          <a:xfrm>
            <a:off x="522000" y="676158"/>
            <a:ext cx="8100000" cy="532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Result Example</a:t>
            </a:r>
          </a:p>
        </p:txBody>
      </p:sp>
    </p:spTree>
    <p:extLst>
      <p:ext uri="{BB962C8B-B14F-4D97-AF65-F5344CB8AC3E}">
        <p14:creationId xmlns:p14="http://schemas.microsoft.com/office/powerpoint/2010/main" val="31138732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A6F58BC-017D-D140-83ED-1EE4DD9B8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960" y="1208958"/>
            <a:ext cx="6024079" cy="3430933"/>
          </a:xfrm>
          <a:prstGeom prst="rect">
            <a:avLst/>
          </a:prstGeom>
        </p:spPr>
      </p:pic>
      <p:sp>
        <p:nvSpPr>
          <p:cNvPr id="5" name="Title 3">
            <a:extLst>
              <a:ext uri="{FF2B5EF4-FFF2-40B4-BE49-F238E27FC236}">
                <a16:creationId xmlns:a16="http://schemas.microsoft.com/office/drawing/2014/main" id="{4CD8332A-FD45-0440-852A-B69A3EE9E13C}"/>
              </a:ext>
            </a:extLst>
          </p:cNvPr>
          <p:cNvSpPr txBox="1">
            <a:spLocks/>
          </p:cNvSpPr>
          <p:nvPr/>
        </p:nvSpPr>
        <p:spPr>
          <a:xfrm>
            <a:off x="522000" y="676158"/>
            <a:ext cx="8100000" cy="532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1197973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C1186A8-BF52-E544-80CF-6132FB49D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1237" y="1208958"/>
            <a:ext cx="6006135" cy="3441643"/>
          </a:xfrm>
          <a:prstGeom prst="rect">
            <a:avLst/>
          </a:prstGeom>
        </p:spPr>
      </p:pic>
      <p:sp>
        <p:nvSpPr>
          <p:cNvPr id="3" name="Title 3">
            <a:extLst>
              <a:ext uri="{FF2B5EF4-FFF2-40B4-BE49-F238E27FC236}">
                <a16:creationId xmlns:a16="http://schemas.microsoft.com/office/drawing/2014/main" id="{C067AB2C-1345-7C47-9E22-A39A122BD53F}"/>
              </a:ext>
            </a:extLst>
          </p:cNvPr>
          <p:cNvSpPr txBox="1">
            <a:spLocks/>
          </p:cNvSpPr>
          <p:nvPr/>
        </p:nvSpPr>
        <p:spPr>
          <a:xfrm>
            <a:off x="522000" y="676158"/>
            <a:ext cx="8100000" cy="532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Results</a:t>
            </a:r>
          </a:p>
        </p:txBody>
      </p:sp>
    </p:spTree>
    <p:extLst>
      <p:ext uri="{BB962C8B-B14F-4D97-AF65-F5344CB8AC3E}">
        <p14:creationId xmlns:p14="http://schemas.microsoft.com/office/powerpoint/2010/main" val="3246617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951795F-CFF4-412A-BD45-A79F3EB781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8" y="1526400"/>
            <a:ext cx="4039200" cy="2826000"/>
          </a:xfrm>
        </p:spPr>
        <p:txBody>
          <a:bodyPr/>
          <a:lstStyle/>
          <a:p>
            <a:r>
              <a:rPr lang="en-US" sz="1400" dirty="0"/>
              <a:t>3D Lab, Oral and maxillofacial surgery</a:t>
            </a:r>
          </a:p>
          <a:p>
            <a:r>
              <a:rPr lang="en-US" sz="1400" dirty="0"/>
              <a:t>Manual landmark placing is tedious and inconsistent</a:t>
            </a:r>
          </a:p>
          <a:p>
            <a:r>
              <a:rPr lang="en-US" sz="1400" dirty="0"/>
              <a:t>High inter- and </a:t>
            </a:r>
            <a:r>
              <a:rPr lang="en-US" sz="1400" dirty="0" err="1"/>
              <a:t>intraobserver</a:t>
            </a:r>
            <a:r>
              <a:rPr lang="en-US" sz="1400" dirty="0"/>
              <a:t> variability</a:t>
            </a:r>
          </a:p>
          <a:p>
            <a:endParaRPr lang="en-US" sz="1400" dirty="0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84A93FEE-4AE4-9E47-9A89-B90DED910A5D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37672" y="676158"/>
            <a:ext cx="1784040" cy="2301988"/>
          </a:xfrm>
          <a:noFill/>
        </p:spPr>
      </p:pic>
      <p:sp>
        <p:nvSpPr>
          <p:cNvPr id="14" name="Title 3">
            <a:extLst>
              <a:ext uri="{FF2B5EF4-FFF2-40B4-BE49-F238E27FC236}">
                <a16:creationId xmlns:a16="http://schemas.microsoft.com/office/drawing/2014/main" id="{AE67F4CC-ED5B-4BF2-BA4F-686BB233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676158"/>
            <a:ext cx="8100000" cy="532800"/>
          </a:xfrm>
        </p:spPr>
        <p:txBody>
          <a:bodyPr/>
          <a:lstStyle/>
          <a:p>
            <a:r>
              <a:rPr lang="en-US" sz="2800" dirty="0"/>
              <a:t>Problem</a:t>
            </a:r>
          </a:p>
        </p:txBody>
      </p:sp>
    </p:spTree>
    <p:extLst>
      <p:ext uri="{BB962C8B-B14F-4D97-AF65-F5344CB8AC3E}">
        <p14:creationId xmlns:p14="http://schemas.microsoft.com/office/powerpoint/2010/main" val="13831487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F4460CC-3809-2C41-9927-52577F9BF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3225" y="1427565"/>
            <a:ext cx="2061605" cy="2865969"/>
          </a:xfrm>
          <a:prstGeom prst="rect">
            <a:avLst/>
          </a:prstGeom>
        </p:spPr>
      </p:pic>
      <p:pic>
        <p:nvPicPr>
          <p:cNvPr id="10" name="Picture 9" descr="A picture containing person, crowd&#10;&#10;Description automatically generated">
            <a:extLst>
              <a:ext uri="{FF2B5EF4-FFF2-40B4-BE49-F238E27FC236}">
                <a16:creationId xmlns:a16="http://schemas.microsoft.com/office/drawing/2014/main" id="{07D0EA63-4D37-3746-9C9C-4E995D52A5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2060" y="1427564"/>
            <a:ext cx="2322589" cy="286597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C206D81-8C17-B14C-85C6-5A225A631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5885" y="1427563"/>
            <a:ext cx="2108115" cy="2865969"/>
          </a:xfrm>
          <a:prstGeom prst="rect">
            <a:avLst/>
          </a:prstGeom>
        </p:spPr>
      </p:pic>
      <p:pic>
        <p:nvPicPr>
          <p:cNvPr id="15" name="Picture 14" descr="A person wearing a blue hat&#10;&#10;Description automatically generated with low confidence">
            <a:extLst>
              <a:ext uri="{FF2B5EF4-FFF2-40B4-BE49-F238E27FC236}">
                <a16:creationId xmlns:a16="http://schemas.microsoft.com/office/drawing/2014/main" id="{7942D410-2503-7840-AB7A-B9A265C617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380" y="1427565"/>
            <a:ext cx="2165885" cy="2865969"/>
          </a:xfrm>
          <a:prstGeom prst="rect">
            <a:avLst/>
          </a:prstGeom>
        </p:spPr>
      </p:pic>
      <p:sp>
        <p:nvSpPr>
          <p:cNvPr id="8" name="Title 3">
            <a:extLst>
              <a:ext uri="{FF2B5EF4-FFF2-40B4-BE49-F238E27FC236}">
                <a16:creationId xmlns:a16="http://schemas.microsoft.com/office/drawing/2014/main" id="{9B0723FF-E1E7-F444-832B-3ED25CE322F8}"/>
              </a:ext>
            </a:extLst>
          </p:cNvPr>
          <p:cNvSpPr txBox="1">
            <a:spLocks/>
          </p:cNvSpPr>
          <p:nvPr/>
        </p:nvSpPr>
        <p:spPr>
          <a:xfrm>
            <a:off x="522000" y="676158"/>
            <a:ext cx="8100000" cy="532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Headspace				UMC Controls</a:t>
            </a:r>
          </a:p>
        </p:txBody>
      </p:sp>
    </p:spTree>
    <p:extLst>
      <p:ext uri="{BB962C8B-B14F-4D97-AF65-F5344CB8AC3E}">
        <p14:creationId xmlns:p14="http://schemas.microsoft.com/office/powerpoint/2010/main" val="14569491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6370C40-2C4F-1443-B482-527B515AFDD2}"/>
              </a:ext>
            </a:extLst>
          </p:cNvPr>
          <p:cNvSpPr/>
          <p:nvPr/>
        </p:nvSpPr>
        <p:spPr>
          <a:xfrm>
            <a:off x="4109277" y="2387084"/>
            <a:ext cx="925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MR10"/>
              </a:rPr>
              <a:t>regions </a:t>
            </a:r>
            <a:endParaRPr lang="en-GB" dirty="0"/>
          </a:p>
        </p:txBody>
      </p:sp>
      <p:pic>
        <p:nvPicPr>
          <p:cNvPr id="8" name="Content Placeholder 7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F941800-C23A-994A-8108-9A036315551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56"/>
          <a:stretch/>
        </p:blipFill>
        <p:spPr>
          <a:xfrm>
            <a:off x="2693944" y="1514437"/>
            <a:ext cx="3756111" cy="2946051"/>
          </a:xfr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9A330898-684D-3F4C-BAB3-E3EB3C231532}"/>
              </a:ext>
            </a:extLst>
          </p:cNvPr>
          <p:cNvSpPr txBox="1">
            <a:spLocks/>
          </p:cNvSpPr>
          <p:nvPr/>
        </p:nvSpPr>
        <p:spPr>
          <a:xfrm>
            <a:off x="522000" y="676158"/>
            <a:ext cx="8100000" cy="532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UMC Control Prediction (with HKS)</a:t>
            </a:r>
          </a:p>
        </p:txBody>
      </p:sp>
    </p:spTree>
    <p:extLst>
      <p:ext uri="{BB962C8B-B14F-4D97-AF65-F5344CB8AC3E}">
        <p14:creationId xmlns:p14="http://schemas.microsoft.com/office/powerpoint/2010/main" val="1176655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951795F-CFF4-412A-BD45-A79F3EB781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9" y="1526400"/>
            <a:ext cx="3440112" cy="2826000"/>
          </a:xfrm>
        </p:spPr>
        <p:txBody>
          <a:bodyPr/>
          <a:lstStyle/>
          <a:p>
            <a:r>
              <a:rPr lang="en-US" sz="1400" dirty="0"/>
              <a:t>Landmark detection network based on </a:t>
            </a:r>
            <a:r>
              <a:rPr lang="en-US" sz="1400" dirty="0" err="1"/>
              <a:t>DiffusionNet</a:t>
            </a:r>
            <a:endParaRPr lang="en-US" sz="1400" dirty="0"/>
          </a:p>
          <a:p>
            <a:r>
              <a:rPr lang="en-US" sz="1400" dirty="0"/>
              <a:t>Refinement model improves accuracy</a:t>
            </a:r>
          </a:p>
          <a:p>
            <a:r>
              <a:rPr lang="en-US" sz="1400" dirty="0"/>
              <a:t>2.2mm accuracy for pose-normalized point clouds</a:t>
            </a:r>
          </a:p>
          <a:p>
            <a:pPr lvl="1"/>
            <a:r>
              <a:rPr lang="en-US" sz="1400" dirty="0"/>
              <a:t>Does not reach human-level performance (1.1mm)</a:t>
            </a:r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E67F4CC-ED5B-4BF2-BA4F-686BB233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676158"/>
            <a:ext cx="8100000" cy="532800"/>
          </a:xfrm>
        </p:spPr>
        <p:txBody>
          <a:bodyPr/>
          <a:lstStyle/>
          <a:p>
            <a:r>
              <a:rPr lang="en-US" sz="2000" dirty="0"/>
              <a:t>Conclusion</a:t>
            </a:r>
          </a:p>
        </p:txBody>
      </p:sp>
      <p:pic>
        <p:nvPicPr>
          <p:cNvPr id="3" name="Picture 2" descr="Table&#10;&#10;Description automatically generated">
            <a:extLst>
              <a:ext uri="{FF2B5EF4-FFF2-40B4-BE49-F238E27FC236}">
                <a16:creationId xmlns:a16="http://schemas.microsoft.com/office/drawing/2014/main" id="{2D34D0E5-7FBF-1C47-B2DD-9E3FBBB845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79" y="1372510"/>
            <a:ext cx="4406308" cy="2606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66859C-8A11-AF40-AE45-EA4EB2E964EF}"/>
              </a:ext>
            </a:extLst>
          </p:cNvPr>
          <p:cNvSpPr txBox="1"/>
          <p:nvPr/>
        </p:nvSpPr>
        <p:spPr>
          <a:xfrm>
            <a:off x="412595" y="4774168"/>
            <a:ext cx="661267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Jordan J. Bannister et al. “Fully automatic landmarking of syndromic 3D facial surface scans using 2D images”. In: Sensors (Switzerland) 20 (11 2020). </a:t>
            </a:r>
            <a:r>
              <a:rPr lang="en-GB" sz="900" dirty="0" err="1"/>
              <a:t>issn</a:t>
            </a:r>
            <a:r>
              <a:rPr lang="en-GB" sz="900" dirty="0"/>
              <a:t>: 14248220. </a:t>
            </a:r>
            <a:r>
              <a:rPr lang="en-GB" sz="900" dirty="0" err="1"/>
              <a:t>doi</a:t>
            </a:r>
            <a:r>
              <a:rPr lang="en-GB" sz="900" dirty="0"/>
              <a:t>: 10.3390/s20113171. </a:t>
            </a:r>
          </a:p>
          <a:p>
            <a:endParaRPr lang="en-DE" sz="9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BEC0465-2221-E04D-8076-AB555AAA38FD}"/>
              </a:ext>
            </a:extLst>
          </p:cNvPr>
          <p:cNvSpPr txBox="1"/>
          <p:nvPr/>
        </p:nvSpPr>
        <p:spPr>
          <a:xfrm>
            <a:off x="8025359" y="1652074"/>
            <a:ext cx="806631" cy="22929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DE" sz="1100" dirty="0"/>
              <a:t>1.92 (1.73)</a:t>
            </a:r>
          </a:p>
          <a:p>
            <a:pPr algn="ctr"/>
            <a:r>
              <a:rPr lang="en-DE" sz="1100" dirty="0"/>
              <a:t>2.39 (1.70)</a:t>
            </a:r>
          </a:p>
          <a:p>
            <a:pPr algn="ctr"/>
            <a:r>
              <a:rPr lang="en-DE" sz="1100" dirty="0"/>
              <a:t>2.05 (1.30)</a:t>
            </a:r>
          </a:p>
          <a:p>
            <a:pPr algn="ctr"/>
            <a:r>
              <a:rPr lang="en-DE" sz="1100" dirty="0"/>
              <a:t>2.95 (2.06)</a:t>
            </a:r>
          </a:p>
          <a:p>
            <a:pPr algn="ctr"/>
            <a:r>
              <a:rPr lang="en-DE" sz="1100" dirty="0"/>
              <a:t>2.50 (2.00)</a:t>
            </a:r>
          </a:p>
          <a:p>
            <a:pPr algn="ctr"/>
            <a:r>
              <a:rPr lang="en-DE" sz="1100" dirty="0"/>
              <a:t>1.33 (0.84)</a:t>
            </a:r>
          </a:p>
          <a:p>
            <a:pPr algn="ctr"/>
            <a:r>
              <a:rPr lang="en-DE" sz="1100" dirty="0"/>
              <a:t>1.29 (0.89)</a:t>
            </a:r>
          </a:p>
          <a:p>
            <a:pPr algn="ctr"/>
            <a:r>
              <a:rPr lang="en-GB" sz="1100" dirty="0"/>
              <a:t>-</a:t>
            </a:r>
          </a:p>
          <a:p>
            <a:pPr algn="ctr"/>
            <a:r>
              <a:rPr lang="en-GB" sz="1100" dirty="0"/>
              <a:t>2.70 </a:t>
            </a:r>
            <a:r>
              <a:rPr lang="en-DE" sz="1100" dirty="0"/>
              <a:t>(1.82)</a:t>
            </a:r>
          </a:p>
          <a:p>
            <a:pPr algn="ctr"/>
            <a:r>
              <a:rPr lang="en-DE" sz="1100" dirty="0"/>
              <a:t>2.83 (1.82)</a:t>
            </a:r>
          </a:p>
          <a:p>
            <a:pPr algn="ctr"/>
            <a:r>
              <a:rPr lang="en-DE" sz="1100" dirty="0"/>
              <a:t>-</a:t>
            </a:r>
          </a:p>
          <a:p>
            <a:pPr algn="ctr"/>
            <a:r>
              <a:rPr lang="en-DE" sz="1100" dirty="0"/>
              <a:t> -</a:t>
            </a:r>
          </a:p>
          <a:p>
            <a:pPr algn="ctr"/>
            <a:r>
              <a:rPr lang="en-DE" sz="1100" dirty="0"/>
              <a:t>2.22 (1.67)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CEFAA4E-077A-4C4B-956C-B0D7993D9C05}"/>
              </a:ext>
            </a:extLst>
          </p:cNvPr>
          <p:cNvSpPr/>
          <p:nvPr/>
        </p:nvSpPr>
        <p:spPr>
          <a:xfrm>
            <a:off x="7041434" y="1441036"/>
            <a:ext cx="1256276" cy="21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lang="en-DE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C63E14C-C34E-064B-BA9C-46A51F70216B}"/>
              </a:ext>
            </a:extLst>
          </p:cNvPr>
          <p:cNvSpPr/>
          <p:nvPr/>
        </p:nvSpPr>
        <p:spPr>
          <a:xfrm>
            <a:off x="7159534" y="1482686"/>
            <a:ext cx="1764000" cy="13062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GB" sz="1200" dirty="0">
                <a:solidFill>
                  <a:schemeClr val="tx1"/>
                </a:solidFill>
                <a:latin typeface="Times" pitchFamily="2" charset="0"/>
              </a:rPr>
              <a:t>Bannister et al.    Ours</a:t>
            </a:r>
            <a:endParaRPr lang="en-DE" sz="1200" dirty="0">
              <a:solidFill>
                <a:schemeClr val="tx1"/>
              </a:solidFill>
              <a:latin typeface="Time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90681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951795F-CFF4-412A-BD45-A79F3EB781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8" y="1526400"/>
            <a:ext cx="8259762" cy="2826000"/>
          </a:xfrm>
        </p:spPr>
        <p:txBody>
          <a:bodyPr/>
          <a:lstStyle/>
          <a:p>
            <a:r>
              <a:rPr lang="en-US" sz="1400" dirty="0"/>
              <a:t>Pre-computation of operators time-consuming, accelerate by parallelization</a:t>
            </a:r>
          </a:p>
          <a:p>
            <a:r>
              <a:rPr lang="en-US" sz="1400" dirty="0"/>
              <a:t>HKS features better for non-</a:t>
            </a:r>
            <a:r>
              <a:rPr lang="en-US" sz="1400" dirty="0" err="1"/>
              <a:t>prealigned</a:t>
            </a:r>
            <a:r>
              <a:rPr lang="en-US" sz="1400" dirty="0"/>
              <a:t> faces in the wild</a:t>
            </a:r>
          </a:p>
          <a:p>
            <a:pPr lvl="1"/>
            <a:r>
              <a:rPr lang="en-US" sz="1400" dirty="0"/>
              <a:t>Poor performance</a:t>
            </a:r>
          </a:p>
          <a:p>
            <a:r>
              <a:rPr lang="en-US" sz="1400" dirty="0"/>
              <a:t>Initial Network HKS -&gt; </a:t>
            </a:r>
            <a:r>
              <a:rPr lang="en-US" sz="1400" dirty="0" err="1"/>
              <a:t>prealign</a:t>
            </a:r>
            <a:r>
              <a:rPr lang="en-US" sz="1400" dirty="0"/>
              <a:t> -&gt; Refinement Network XYZ</a:t>
            </a:r>
          </a:p>
          <a:p>
            <a:r>
              <a:rPr lang="en-US" sz="1400" dirty="0"/>
              <a:t>Include faces (2-camera-setup) in training set</a:t>
            </a:r>
          </a:p>
          <a:p>
            <a:r>
              <a:rPr lang="en-US" sz="1400" dirty="0"/>
              <a:t>Fix </a:t>
            </a:r>
            <a:r>
              <a:rPr lang="en-US" sz="1400" dirty="0" err="1"/>
              <a:t>bilaterial</a:t>
            </a:r>
            <a:r>
              <a:rPr lang="en-US" sz="1400" dirty="0"/>
              <a:t> landmark issue on network-level</a:t>
            </a:r>
          </a:p>
          <a:p>
            <a:endParaRPr lang="en-US" sz="1400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E67F4CC-ED5B-4BF2-BA4F-686BB233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676158"/>
            <a:ext cx="8100000" cy="532800"/>
          </a:xfrm>
        </p:spPr>
        <p:txBody>
          <a:bodyPr/>
          <a:lstStyle/>
          <a:p>
            <a:r>
              <a:rPr lang="en-US" sz="2000" dirty="0"/>
              <a:t>Limitations &amp; Future Work</a:t>
            </a:r>
          </a:p>
        </p:txBody>
      </p:sp>
    </p:spTree>
    <p:extLst>
      <p:ext uri="{BB962C8B-B14F-4D97-AF65-F5344CB8AC3E}">
        <p14:creationId xmlns:p14="http://schemas.microsoft.com/office/powerpoint/2010/main" val="3321285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80774F38-5CEA-5442-BCF2-9F0057D7D5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6000" y="942026"/>
            <a:ext cx="7452000" cy="533400"/>
          </a:xfrm>
        </p:spPr>
        <p:txBody>
          <a:bodyPr anchor="ctr">
            <a:noAutofit/>
          </a:bodyPr>
          <a:lstStyle/>
          <a:p>
            <a:r>
              <a:rPr lang="en-DE" sz="2800" dirty="0"/>
              <a:t>Thank you for your attention</a:t>
            </a:r>
          </a:p>
        </p:txBody>
      </p:sp>
    </p:spTree>
    <p:extLst>
      <p:ext uri="{BB962C8B-B14F-4D97-AF65-F5344CB8AC3E}">
        <p14:creationId xmlns:p14="http://schemas.microsoft.com/office/powerpoint/2010/main" val="2988545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1EFE04-A81A-9A42-9382-CD85C656AD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6261" y="995434"/>
            <a:ext cx="6151477" cy="31526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74838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54C46C0-A00D-764C-B04B-51E6ADACB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125" y="0"/>
            <a:ext cx="5355749" cy="51435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33972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3">
            <a:extLst>
              <a:ext uri="{FF2B5EF4-FFF2-40B4-BE49-F238E27FC236}">
                <a16:creationId xmlns:a16="http://schemas.microsoft.com/office/drawing/2014/main" id="{AE67F4CC-ED5B-4BF2-BA4F-686BB233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676158"/>
            <a:ext cx="8100000" cy="532800"/>
          </a:xfrm>
        </p:spPr>
        <p:txBody>
          <a:bodyPr/>
          <a:lstStyle/>
          <a:p>
            <a:r>
              <a:rPr lang="en-US" sz="2000" dirty="0"/>
              <a:t>Stereophotogrammetry</a:t>
            </a:r>
          </a:p>
        </p:txBody>
      </p:sp>
      <p:pic>
        <p:nvPicPr>
          <p:cNvPr id="6" name="Picture 5" descr="A collage of a person wearing a blue cap and gown&#10;&#10;Description automatically generated with low confidence">
            <a:extLst>
              <a:ext uri="{FF2B5EF4-FFF2-40B4-BE49-F238E27FC236}">
                <a16:creationId xmlns:a16="http://schemas.microsoft.com/office/drawing/2014/main" id="{A647BAAB-24DC-3F4E-88AA-95544E77E7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63" y="1711792"/>
            <a:ext cx="2697228" cy="2544686"/>
          </a:xfrm>
          <a:prstGeom prst="rect">
            <a:avLst/>
          </a:prstGeom>
        </p:spPr>
      </p:pic>
      <p:pic>
        <p:nvPicPr>
          <p:cNvPr id="13" name="Picture Placeholder 4" descr="A picture containing person, indoor, posing&#10;&#10;Description automatically generated">
            <a:extLst>
              <a:ext uri="{FF2B5EF4-FFF2-40B4-BE49-F238E27FC236}">
                <a16:creationId xmlns:a16="http://schemas.microsoft.com/office/drawing/2014/main" id="{02731D7F-18F5-5143-B85F-0016D1A169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20" b="6620"/>
          <a:stretch>
            <a:fillRect/>
          </a:stretch>
        </p:blipFill>
        <p:spPr>
          <a:xfrm>
            <a:off x="2995991" y="1645492"/>
            <a:ext cx="3731026" cy="2652615"/>
          </a:xfrm>
          <a:prstGeom prst="rect">
            <a:avLst/>
          </a:prstGeom>
        </p:spPr>
      </p:pic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DB1C9AD9-1D33-8B4A-8A6F-46CEB2420C1C}"/>
              </a:ext>
            </a:extLst>
          </p:cNvPr>
          <p:cNvCxnSpPr/>
          <p:nvPr/>
        </p:nvCxnSpPr>
        <p:spPr>
          <a:xfrm>
            <a:off x="3265714" y="2971800"/>
            <a:ext cx="653143" cy="0"/>
          </a:xfrm>
          <a:prstGeom prst="straightConnector1">
            <a:avLst/>
          </a:prstGeom>
          <a:ln w="412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1CD0C533-B289-F040-995F-B0499D99CD2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765"/>
          <a:stretch/>
        </p:blipFill>
        <p:spPr>
          <a:xfrm>
            <a:off x="5947651" y="1568662"/>
            <a:ext cx="3876122" cy="2898680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1BE4954-A03B-924E-8056-EA841DD251FE}"/>
              </a:ext>
            </a:extLst>
          </p:cNvPr>
          <p:cNvCxnSpPr/>
          <p:nvPr/>
        </p:nvCxnSpPr>
        <p:spPr>
          <a:xfrm>
            <a:off x="6124395" y="2984135"/>
            <a:ext cx="65314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67819A51-4D74-AF4D-8BD4-36C8BF045F65}"/>
              </a:ext>
            </a:extLst>
          </p:cNvPr>
          <p:cNvSpPr txBox="1"/>
          <p:nvPr/>
        </p:nvSpPr>
        <p:spPr>
          <a:xfrm>
            <a:off x="3725539" y="4298107"/>
            <a:ext cx="21649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/>
              <a:t>t</a:t>
            </a:r>
            <a:r>
              <a:rPr lang="en-DE" sz="1400" dirty="0"/>
              <a:t>riangulated surface: V, F, 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60D872B-D1BC-8B48-BFF8-B80847082F2B}"/>
              </a:ext>
            </a:extLst>
          </p:cNvPr>
          <p:cNvSpPr txBox="1"/>
          <p:nvPr/>
        </p:nvSpPr>
        <p:spPr>
          <a:xfrm>
            <a:off x="7345372" y="4313453"/>
            <a:ext cx="108068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err="1"/>
              <a:t>with</a:t>
            </a:r>
            <a:r>
              <a:rPr lang="de-DE" sz="1400" dirty="0"/>
              <a:t> </a:t>
            </a:r>
            <a:r>
              <a:rPr lang="de-DE" sz="1400" dirty="0" err="1"/>
              <a:t>texture</a:t>
            </a:r>
            <a:endParaRPr lang="en-DE" sz="1400" dirty="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BE380B46-9490-1246-927D-FBF3C41190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5129" y="1834312"/>
            <a:ext cx="1663109" cy="1539260"/>
          </a:xfrm>
          <a:prstGeom prst="ellipse">
            <a:avLst/>
          </a:prstGeom>
          <a:ln w="57150">
            <a:solidFill>
              <a:schemeClr val="accent6">
                <a:lumMod val="50000"/>
              </a:schemeClr>
            </a:solidFill>
          </a:ln>
          <a:effectLst>
            <a:softEdge rad="0"/>
          </a:effec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CB4F0BD-A32F-AD40-AEFD-095E368001D8}"/>
              </a:ext>
            </a:extLst>
          </p:cNvPr>
          <p:cNvCxnSpPr>
            <a:cxnSpLocks/>
          </p:cNvCxnSpPr>
          <p:nvPr/>
        </p:nvCxnSpPr>
        <p:spPr>
          <a:xfrm flipV="1">
            <a:off x="4182973" y="3184149"/>
            <a:ext cx="501003" cy="480035"/>
          </a:xfrm>
          <a:prstGeom prst="line">
            <a:avLst/>
          </a:prstGeom>
          <a:ln w="127000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6292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951795F-CFF4-412A-BD45-A79F3EB781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8" y="1526400"/>
            <a:ext cx="8259762" cy="2826000"/>
          </a:xfrm>
        </p:spPr>
        <p:txBody>
          <a:bodyPr/>
          <a:lstStyle/>
          <a:p>
            <a:r>
              <a:rPr lang="en-US" sz="1400" dirty="0"/>
              <a:t>Headspace data set: 3D Meshes of entire head</a:t>
            </a:r>
          </a:p>
          <a:p>
            <a:r>
              <a:rPr lang="en-US" sz="1400" dirty="0"/>
              <a:t>1200 annotated samples (</a:t>
            </a:r>
            <a:r>
              <a:rPr lang="en-GB" sz="1400" dirty="0"/>
              <a:t>Zhu-Ramanan mixture of trees algorithm + 3D projection)</a:t>
            </a:r>
            <a:endParaRPr lang="en-US" sz="1400" dirty="0"/>
          </a:p>
          <a:p>
            <a:r>
              <a:rPr lang="en-US" sz="1400" dirty="0"/>
              <a:t>307 manually annotated Headspace samples (2 annotators)</a:t>
            </a:r>
          </a:p>
          <a:p>
            <a:r>
              <a:rPr lang="en-US" sz="1400" dirty="0"/>
              <a:t>Variability between Headspace and manual labels: 3.81mm</a:t>
            </a:r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E67F4CC-ED5B-4BF2-BA4F-686BB233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676158"/>
            <a:ext cx="8100000" cy="532800"/>
          </a:xfrm>
        </p:spPr>
        <p:txBody>
          <a:bodyPr/>
          <a:lstStyle/>
          <a:p>
            <a:r>
              <a:rPr lang="en-US" sz="2000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16562316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6BFC29-E369-E048-A02B-78786FEE9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6768" y="680524"/>
            <a:ext cx="4767232" cy="3782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846407-4865-F142-ADBA-639270CC1C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9614" y="1007808"/>
            <a:ext cx="2252754" cy="3127883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181BBBD4-904D-0A4A-9EE0-34BB9C37E1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5375913" y="680524"/>
            <a:ext cx="3013175" cy="388796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85782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951795F-CFF4-412A-BD45-A79F3EB781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8" y="1526400"/>
            <a:ext cx="3633253" cy="2826000"/>
          </a:xfrm>
        </p:spPr>
        <p:txBody>
          <a:bodyPr/>
          <a:lstStyle/>
          <a:p>
            <a:endParaRPr lang="en-US" sz="1400" dirty="0"/>
          </a:p>
          <a:p>
            <a:endParaRPr lang="en-US" sz="1400" dirty="0"/>
          </a:p>
          <a:p>
            <a:r>
              <a:rPr lang="en-US" sz="1400" dirty="0"/>
              <a:t>Data representations:</a:t>
            </a:r>
          </a:p>
          <a:p>
            <a:endParaRPr lang="en-US" sz="1400" dirty="0"/>
          </a:p>
          <a:p>
            <a:endParaRPr lang="en-US" sz="1400" dirty="0"/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E67F4CC-ED5B-4BF2-BA4F-686BB233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676158"/>
            <a:ext cx="8100000" cy="532800"/>
          </a:xfrm>
        </p:spPr>
        <p:txBody>
          <a:bodyPr/>
          <a:lstStyle/>
          <a:p>
            <a:r>
              <a:rPr lang="en-US" sz="2000" dirty="0"/>
              <a:t>3D Deep Learning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3270CCD-74BD-7C4D-A0AD-0D85B02ACEB5}"/>
              </a:ext>
            </a:extLst>
          </p:cNvPr>
          <p:cNvSpPr/>
          <p:nvPr/>
        </p:nvSpPr>
        <p:spPr>
          <a:xfrm>
            <a:off x="522000" y="4706336"/>
            <a:ext cx="585875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900" dirty="0"/>
              <a:t>Images</a:t>
            </a:r>
            <a:r>
              <a:rPr lang="en-DE" sz="900" dirty="0"/>
              <a:t> from </a:t>
            </a:r>
            <a:r>
              <a:rPr lang="en-US" sz="900" dirty="0" err="1"/>
              <a:t>Gezawa</a:t>
            </a:r>
            <a:r>
              <a:rPr lang="en-US" sz="900" dirty="0"/>
              <a:t>, Abubakar &amp; Zhang, Yan &amp; Wang, </a:t>
            </a:r>
            <a:r>
              <a:rPr lang="en-US" sz="900" dirty="0" err="1"/>
              <a:t>Qicong</a:t>
            </a:r>
            <a:r>
              <a:rPr lang="en-US" sz="900" dirty="0"/>
              <a:t> &amp; </a:t>
            </a:r>
            <a:r>
              <a:rPr lang="en-US" sz="900" dirty="0" err="1"/>
              <a:t>Yunqi</a:t>
            </a:r>
            <a:r>
              <a:rPr lang="en-US" sz="900" dirty="0"/>
              <a:t>, Lei. (2020). A Review on Deep Learning Approaches for 3D Data Representations in Retrieval and Classifications.</a:t>
            </a:r>
          </a:p>
        </p:txBody>
      </p:sp>
      <p:pic>
        <p:nvPicPr>
          <p:cNvPr id="11" name="Picture 10" descr="A picture containing text, dinosaur, reptile&#10;&#10;Description automatically generated">
            <a:extLst>
              <a:ext uri="{FF2B5EF4-FFF2-40B4-BE49-F238E27FC236}">
                <a16:creationId xmlns:a16="http://schemas.microsoft.com/office/drawing/2014/main" id="{138DAAC9-3848-744B-AA98-B5EC9DF261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13"/>
          <a:stretch/>
        </p:blipFill>
        <p:spPr>
          <a:xfrm>
            <a:off x="7437013" y="1267327"/>
            <a:ext cx="1184699" cy="1372998"/>
          </a:xfrm>
          <a:prstGeom prst="rect">
            <a:avLst/>
          </a:prstGeom>
        </p:spPr>
      </p:pic>
      <p:pic>
        <p:nvPicPr>
          <p:cNvPr id="15" name="Picture 14" descr="A picture containing text, gear&#10;&#10;Description automatically generated">
            <a:extLst>
              <a:ext uri="{FF2B5EF4-FFF2-40B4-BE49-F238E27FC236}">
                <a16:creationId xmlns:a16="http://schemas.microsoft.com/office/drawing/2014/main" id="{11E680C0-2D80-474F-BB2F-2309853951B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419"/>
          <a:stretch/>
        </p:blipFill>
        <p:spPr>
          <a:xfrm>
            <a:off x="4461038" y="1335904"/>
            <a:ext cx="1232030" cy="1372998"/>
          </a:xfrm>
          <a:prstGeom prst="rect">
            <a:avLst/>
          </a:prstGeom>
        </p:spPr>
      </p:pic>
      <p:pic>
        <p:nvPicPr>
          <p:cNvPr id="17" name="Picture 16" descr="A picture containing text&#10;&#10;Description automatically generated">
            <a:extLst>
              <a:ext uri="{FF2B5EF4-FFF2-40B4-BE49-F238E27FC236}">
                <a16:creationId xmlns:a16="http://schemas.microsoft.com/office/drawing/2014/main" id="{1DDCC29E-C078-4346-932A-E2D5E7109DF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876"/>
          <a:stretch/>
        </p:blipFill>
        <p:spPr>
          <a:xfrm>
            <a:off x="2790700" y="1422706"/>
            <a:ext cx="1462896" cy="1217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B95417FB-E7D6-7749-AB21-9F015152AC4F}"/>
              </a:ext>
            </a:extLst>
          </p:cNvPr>
          <p:cNvSpPr txBox="1"/>
          <p:nvPr/>
        </p:nvSpPr>
        <p:spPr>
          <a:xfrm>
            <a:off x="3125665" y="2766444"/>
            <a:ext cx="970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Multi-view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1F99BF3-F139-8A4A-A342-FA01C87552F0}"/>
              </a:ext>
            </a:extLst>
          </p:cNvPr>
          <p:cNvSpPr txBox="1"/>
          <p:nvPr/>
        </p:nvSpPr>
        <p:spPr>
          <a:xfrm>
            <a:off x="4786241" y="2751672"/>
            <a:ext cx="5759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Voxel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48A583C-4D41-DB45-8B1E-C18B907958D6}"/>
              </a:ext>
            </a:extLst>
          </p:cNvPr>
          <p:cNvSpPr txBox="1"/>
          <p:nvPr/>
        </p:nvSpPr>
        <p:spPr>
          <a:xfrm>
            <a:off x="7732646" y="2760784"/>
            <a:ext cx="5934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Mesh</a:t>
            </a:r>
          </a:p>
        </p:txBody>
      </p:sp>
      <p:pic>
        <p:nvPicPr>
          <p:cNvPr id="22" name="Picture 21" descr="A picture containing text, handwear&#10;&#10;Description automatically generated">
            <a:extLst>
              <a:ext uri="{FF2B5EF4-FFF2-40B4-BE49-F238E27FC236}">
                <a16:creationId xmlns:a16="http://schemas.microsoft.com/office/drawing/2014/main" id="{8AAB17FB-1223-B94B-AF31-CA360A1D638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030"/>
          <a:stretch/>
        </p:blipFill>
        <p:spPr>
          <a:xfrm>
            <a:off x="5900511" y="1354131"/>
            <a:ext cx="1366414" cy="135477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4E631A9-E75D-1242-BB91-7593257E5C18}"/>
              </a:ext>
            </a:extLst>
          </p:cNvPr>
          <p:cNvSpPr txBox="1"/>
          <p:nvPr/>
        </p:nvSpPr>
        <p:spPr>
          <a:xfrm>
            <a:off x="6053670" y="2770399"/>
            <a:ext cx="10049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400" dirty="0"/>
              <a:t>Point cloud</a:t>
            </a:r>
          </a:p>
        </p:txBody>
      </p:sp>
    </p:spTree>
    <p:extLst>
      <p:ext uri="{BB962C8B-B14F-4D97-AF65-F5344CB8AC3E}">
        <p14:creationId xmlns:p14="http://schemas.microsoft.com/office/powerpoint/2010/main" val="56518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951795F-CFF4-412A-BD45-A79F3EB781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8" y="1526400"/>
            <a:ext cx="7621587" cy="2826000"/>
          </a:xfrm>
        </p:spPr>
        <p:txBody>
          <a:bodyPr/>
          <a:lstStyle/>
          <a:p>
            <a:r>
              <a:rPr lang="en-US" sz="1400" dirty="0"/>
              <a:t>Surface learning</a:t>
            </a:r>
          </a:p>
          <a:p>
            <a:r>
              <a:rPr lang="en-US" sz="1400" dirty="0"/>
              <a:t>Components:</a:t>
            </a:r>
          </a:p>
          <a:p>
            <a:pPr lvl="1"/>
            <a:r>
              <a:rPr lang="en-US" sz="1400" dirty="0"/>
              <a:t>Per-vertex MLP</a:t>
            </a:r>
          </a:p>
          <a:p>
            <a:pPr lvl="1"/>
            <a:r>
              <a:rPr lang="en-US" sz="1400" dirty="0"/>
              <a:t>Diffusion</a:t>
            </a:r>
          </a:p>
          <a:p>
            <a:pPr lvl="1"/>
            <a:r>
              <a:rPr lang="en-US" sz="1400" dirty="0"/>
              <a:t>Spatial gradient features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E67F4CC-ED5B-4BF2-BA4F-686BB233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676158"/>
            <a:ext cx="8100000" cy="532800"/>
          </a:xfrm>
        </p:spPr>
        <p:txBody>
          <a:bodyPr/>
          <a:lstStyle/>
          <a:p>
            <a:r>
              <a:rPr lang="en-US" sz="2000" dirty="0" err="1"/>
              <a:t>DiffusionNet</a:t>
            </a:r>
            <a:endParaRPr lang="en-US" sz="20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770288-53D0-6949-A918-C2A505D7B8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0412" y="618044"/>
            <a:ext cx="2781300" cy="181671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F9ABD4-82A0-0246-BA4F-95A24DEEF5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3027" y="2840769"/>
            <a:ext cx="3515519" cy="17175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6BBF97A-DAAC-294F-8BD5-3F0D4EE01E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880" y="3615719"/>
            <a:ext cx="3163095" cy="9426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3BF506-8450-004B-AA04-F621A57E23C4}"/>
              </a:ext>
            </a:extLst>
          </p:cNvPr>
          <p:cNvSpPr txBox="1"/>
          <p:nvPr/>
        </p:nvSpPr>
        <p:spPr>
          <a:xfrm>
            <a:off x="522000" y="4689326"/>
            <a:ext cx="658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Nicholas Sharp et al. “</a:t>
            </a:r>
            <a:r>
              <a:rPr lang="en-GB" sz="900" dirty="0" err="1"/>
              <a:t>DiffusionNet</a:t>
            </a:r>
            <a:r>
              <a:rPr lang="en-GB" sz="900" dirty="0"/>
              <a:t>: Discretization Agnostic Learning on Surfaces”. In: ACM Trans.  Graph. 01.1 (2022). </a:t>
            </a:r>
          </a:p>
          <a:p>
            <a:endParaRPr lang="en-DE" sz="900" dirty="0"/>
          </a:p>
        </p:txBody>
      </p:sp>
    </p:spTree>
    <p:extLst>
      <p:ext uri="{BB962C8B-B14F-4D97-AF65-F5344CB8AC3E}">
        <p14:creationId xmlns:p14="http://schemas.microsoft.com/office/powerpoint/2010/main" val="284427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">
            <a:extLst>
              <a:ext uri="{FF2B5EF4-FFF2-40B4-BE49-F238E27FC236}">
                <a16:creationId xmlns:a16="http://schemas.microsoft.com/office/drawing/2014/main" id="{B951795F-CFF4-412A-BD45-A79F3EB7815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22288" y="1526400"/>
            <a:ext cx="8259762" cy="2826000"/>
          </a:xfrm>
        </p:spPr>
        <p:txBody>
          <a:bodyPr/>
          <a:lstStyle/>
          <a:p>
            <a:r>
              <a:rPr lang="de-DE" sz="1400" dirty="0" err="1"/>
              <a:t>Heat</a:t>
            </a:r>
            <a:r>
              <a:rPr lang="de-DE" sz="1400" dirty="0"/>
              <a:t> </a:t>
            </a:r>
            <a:r>
              <a:rPr lang="de-DE" sz="1400" dirty="0" err="1"/>
              <a:t>equation</a:t>
            </a:r>
            <a:r>
              <a:rPr lang="de-DE" sz="1400" dirty="0"/>
              <a:t>:</a:t>
            </a:r>
          </a:p>
          <a:p>
            <a:pPr marL="0" indent="0">
              <a:buNone/>
            </a:pPr>
            <a:br>
              <a:rPr lang="en-GB" sz="1400" dirty="0"/>
            </a:br>
            <a:r>
              <a:rPr lang="en-GB" sz="1400" dirty="0"/>
              <a:t>		u: scalar field</a:t>
            </a:r>
          </a:p>
          <a:p>
            <a:pPr marL="322262" lvl="1" indent="0">
              <a:buNone/>
            </a:pPr>
            <a:r>
              <a:rPr lang="en-GB" sz="1400" dirty="0"/>
              <a:t>		t: time</a:t>
            </a:r>
          </a:p>
          <a:p>
            <a:pPr marL="322262" lvl="1" indent="0">
              <a:buNone/>
            </a:pPr>
            <a:r>
              <a:rPr lang="en-GB" sz="1400" dirty="0"/>
              <a:t>		</a:t>
            </a:r>
            <a:r>
              <a:rPr lang="el-GR" sz="1400" dirty="0"/>
              <a:t>Δ</a:t>
            </a:r>
            <a:r>
              <a:rPr lang="de-DE" sz="1400" dirty="0"/>
              <a:t>:</a:t>
            </a:r>
            <a:r>
              <a:rPr lang="el-GR" sz="1400" dirty="0"/>
              <a:t> </a:t>
            </a:r>
            <a:r>
              <a:rPr lang="en-GB" sz="1400" dirty="0"/>
              <a:t>Laplace(-</a:t>
            </a:r>
            <a:r>
              <a:rPr lang="en-GB" sz="1400" dirty="0" err="1"/>
              <a:t>Beltrami</a:t>
            </a:r>
            <a:r>
              <a:rPr lang="en-GB" sz="1400" dirty="0"/>
              <a:t>) operator</a:t>
            </a:r>
          </a:p>
          <a:p>
            <a:pPr marL="322262" lvl="1" indent="0">
              <a:buNone/>
            </a:pPr>
            <a:endParaRPr lang="en-GB" sz="1400" dirty="0"/>
          </a:p>
          <a:p>
            <a:r>
              <a:rPr lang="en-GB" sz="1400" dirty="0"/>
              <a:t> Action of diffusion:</a:t>
            </a:r>
          </a:p>
          <a:p>
            <a:endParaRPr lang="en-GB" sz="1400" dirty="0"/>
          </a:p>
          <a:p>
            <a:r>
              <a:rPr lang="en-GB" sz="1400" dirty="0"/>
              <a:t>Discretization: replace </a:t>
            </a:r>
            <a:r>
              <a:rPr lang="el-GR" sz="1400" dirty="0"/>
              <a:t>Δ </a:t>
            </a:r>
            <a:r>
              <a:rPr lang="de-DE" sz="1400" dirty="0" err="1"/>
              <a:t>by</a:t>
            </a:r>
            <a:r>
              <a:rPr lang="en-GB" sz="1400" dirty="0"/>
              <a:t> weak Laplace matrix L and mass matrix M</a:t>
            </a:r>
          </a:p>
          <a:p>
            <a:r>
              <a:rPr lang="en-GB" sz="1400" dirty="0"/>
              <a:t>Numerical scheme: spectral acceleration </a:t>
            </a:r>
          </a:p>
          <a:p>
            <a:endParaRPr lang="en-GB" sz="1400" dirty="0"/>
          </a:p>
        </p:txBody>
      </p:sp>
      <p:sp>
        <p:nvSpPr>
          <p:cNvPr id="14" name="Title 3">
            <a:extLst>
              <a:ext uri="{FF2B5EF4-FFF2-40B4-BE49-F238E27FC236}">
                <a16:creationId xmlns:a16="http://schemas.microsoft.com/office/drawing/2014/main" id="{AE67F4CC-ED5B-4BF2-BA4F-686BB23368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000" y="676158"/>
            <a:ext cx="8100000" cy="532800"/>
          </a:xfrm>
        </p:spPr>
        <p:txBody>
          <a:bodyPr/>
          <a:lstStyle/>
          <a:p>
            <a:r>
              <a:rPr lang="en-US" sz="2000" dirty="0"/>
              <a:t>Diffusion</a:t>
            </a:r>
          </a:p>
        </p:txBody>
      </p:sp>
      <p:pic>
        <p:nvPicPr>
          <p:cNvPr id="3" name="Picture 2" descr="Text&#10;&#10;Description automatically generated with medium confidence">
            <a:extLst>
              <a:ext uri="{FF2B5EF4-FFF2-40B4-BE49-F238E27FC236}">
                <a16:creationId xmlns:a16="http://schemas.microsoft.com/office/drawing/2014/main" id="{A1932C40-B68F-4C49-869E-8C55F5B11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009" y="3448078"/>
            <a:ext cx="1301960" cy="343776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7B601883-E34C-0B41-945B-0F9658125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681" y="1526400"/>
            <a:ext cx="950301" cy="485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37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7B6FF373-CB01-B24C-AE29-E25C86440C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498" y="787149"/>
            <a:ext cx="5862502" cy="1993249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3E127BC-40B0-924E-8001-170156C16C72}"/>
              </a:ext>
            </a:extLst>
          </p:cNvPr>
          <p:cNvSpPr txBox="1"/>
          <p:nvPr/>
        </p:nvSpPr>
        <p:spPr>
          <a:xfrm>
            <a:off x="522000" y="4689326"/>
            <a:ext cx="658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Based on Nicholas Sharp et al. “</a:t>
            </a:r>
            <a:r>
              <a:rPr lang="en-GB" sz="900" dirty="0" err="1"/>
              <a:t>DiffusionNet</a:t>
            </a:r>
            <a:r>
              <a:rPr lang="en-GB" sz="900" dirty="0"/>
              <a:t>: Discretization Agnostic Learning on Surfaces”. In: ACM Trans.  Graph. 01.1 (2022). </a:t>
            </a:r>
          </a:p>
          <a:p>
            <a:endParaRPr lang="en-DE" sz="900" dirty="0"/>
          </a:p>
        </p:txBody>
      </p:sp>
      <p:sp>
        <p:nvSpPr>
          <p:cNvPr id="15" name="Text Placeholder 1">
            <a:extLst>
              <a:ext uri="{FF2B5EF4-FFF2-40B4-BE49-F238E27FC236}">
                <a16:creationId xmlns:a16="http://schemas.microsoft.com/office/drawing/2014/main" id="{36F24337-7107-1A42-B947-7D6B6C7697ED}"/>
              </a:ext>
            </a:extLst>
          </p:cNvPr>
          <p:cNvSpPr txBox="1">
            <a:spLocks/>
          </p:cNvSpPr>
          <p:nvPr/>
        </p:nvSpPr>
        <p:spPr>
          <a:xfrm>
            <a:off x="522000" y="1863326"/>
            <a:ext cx="4348650" cy="2826000"/>
          </a:xfrm>
          <a:prstGeom prst="rect">
            <a:avLst/>
          </a:prstGeom>
        </p:spPr>
        <p:txBody>
          <a:bodyPr/>
          <a:lstStyle>
            <a:lvl1pPr marL="322263" indent="-322263" algn="l" defTabSz="914400" rtl="0" eaLnBrk="1" latinLnBrk="0" hangingPunct="1">
              <a:lnSpc>
                <a:spcPts val="25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7700" indent="-325438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9963" indent="-323850" algn="l" defTabSz="914400" rtl="0" eaLnBrk="1" latinLnBrk="0" hangingPunct="1">
              <a:lnSpc>
                <a:spcPts val="25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93813" indent="-322263" algn="l" defTabSz="914400" rtl="0" eaLnBrk="1" latinLnBrk="0" hangingPunct="1">
              <a:lnSpc>
                <a:spcPts val="2500"/>
              </a:lnSpc>
              <a:spcBef>
                <a:spcPts val="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19250" indent="-323850" algn="l" defTabSz="914400" rtl="0" eaLnBrk="1" latinLnBrk="0" hangingPunct="1">
              <a:lnSpc>
                <a:spcPts val="2500"/>
              </a:lnSpc>
              <a:spcBef>
                <a:spcPts val="0"/>
              </a:spcBef>
              <a:buClr>
                <a:schemeClr val="tx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400" dirty="0"/>
              <a:t>Input: V x F</a:t>
            </a:r>
            <a:br>
              <a:rPr lang="en-US" sz="1400" dirty="0"/>
            </a:br>
            <a:r>
              <a:rPr lang="en-US" sz="1400" dirty="0"/>
              <a:t>V: Vertices</a:t>
            </a:r>
            <a:br>
              <a:rPr lang="en-US" sz="1400" dirty="0"/>
            </a:br>
            <a:r>
              <a:rPr lang="en-US" sz="1400" dirty="0"/>
              <a:t>F: Input features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F = 3 for XYZ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F = 6 for XYZ + RGB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F = 16 for Heat Kernel Signature (HKS)</a:t>
            </a:r>
          </a:p>
          <a:p>
            <a:pPr lvl="1"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N: Block width</a:t>
            </a:r>
          </a:p>
          <a:p>
            <a:pPr lvl="1">
              <a:lnSpc>
                <a:spcPct val="100000"/>
              </a:lnSpc>
            </a:pPr>
            <a:endParaRPr lang="en-US" sz="1400" dirty="0"/>
          </a:p>
          <a:p>
            <a:pPr>
              <a:lnSpc>
                <a:spcPct val="100000"/>
              </a:lnSpc>
            </a:pPr>
            <a:r>
              <a:rPr lang="en-US" sz="1400" dirty="0"/>
              <a:t>Output: V x l</a:t>
            </a:r>
          </a:p>
          <a:p>
            <a:pPr lvl="1">
              <a:lnSpc>
                <a:spcPct val="100000"/>
              </a:lnSpc>
            </a:pPr>
            <a:r>
              <a:rPr lang="en-US" sz="1400" dirty="0"/>
              <a:t>l: landmarks</a:t>
            </a:r>
          </a:p>
          <a:p>
            <a:pPr marL="0" indent="0">
              <a:lnSpc>
                <a:spcPct val="100000"/>
              </a:lnSpc>
              <a:buFont typeface="Arial" pitchFamily="34" charset="0"/>
              <a:buNone/>
            </a:pPr>
            <a:endParaRPr lang="en-US" sz="14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635819-428B-634E-9C03-9B991F8ECA18}"/>
              </a:ext>
            </a:extLst>
          </p:cNvPr>
          <p:cNvSpPr txBox="1"/>
          <p:nvPr/>
        </p:nvSpPr>
        <p:spPr>
          <a:xfrm>
            <a:off x="3269896" y="891379"/>
            <a:ext cx="4812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V x 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E91F043-BDEF-C54C-9F98-BBDCB3586066}"/>
              </a:ext>
            </a:extLst>
          </p:cNvPr>
          <p:cNvSpPr txBox="1"/>
          <p:nvPr/>
        </p:nvSpPr>
        <p:spPr>
          <a:xfrm>
            <a:off x="4567399" y="1948057"/>
            <a:ext cx="4812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V x 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9372B63-40DC-3240-A232-23B1E7C23263}"/>
              </a:ext>
            </a:extLst>
          </p:cNvPr>
          <p:cNvSpPr txBox="1"/>
          <p:nvPr/>
        </p:nvSpPr>
        <p:spPr>
          <a:xfrm>
            <a:off x="5653512" y="1919668"/>
            <a:ext cx="4812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V x 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ACB6CBE-5FA3-D841-9F5E-F3434E2E875A}"/>
              </a:ext>
            </a:extLst>
          </p:cNvPr>
          <p:cNvSpPr txBox="1"/>
          <p:nvPr/>
        </p:nvSpPr>
        <p:spPr>
          <a:xfrm>
            <a:off x="5837516" y="1103114"/>
            <a:ext cx="55335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V x 3N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09387D-8C0D-F541-BC80-BDF43DAE8969}"/>
              </a:ext>
            </a:extLst>
          </p:cNvPr>
          <p:cNvSpPr txBox="1"/>
          <p:nvPr/>
        </p:nvSpPr>
        <p:spPr>
          <a:xfrm>
            <a:off x="6626998" y="1372693"/>
            <a:ext cx="4812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V x N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1BDA61BF-DBF0-E548-B90A-F96AEEE0F2A9}"/>
              </a:ext>
            </a:extLst>
          </p:cNvPr>
          <p:cNvSpPr/>
          <p:nvPr/>
        </p:nvSpPr>
        <p:spPr>
          <a:xfrm>
            <a:off x="7300155" y="760018"/>
            <a:ext cx="1829990" cy="16087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4524E96-1C9E-9941-9598-ECAC8AD65EF4}"/>
              </a:ext>
            </a:extLst>
          </p:cNvPr>
          <p:cNvSpPr/>
          <p:nvPr/>
        </p:nvSpPr>
        <p:spPr>
          <a:xfrm>
            <a:off x="3989455" y="2599013"/>
            <a:ext cx="577943" cy="19017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BEA576-A7A0-4E4B-98FC-3C34458240D1}"/>
              </a:ext>
            </a:extLst>
          </p:cNvPr>
          <p:cNvSpPr/>
          <p:nvPr/>
        </p:nvSpPr>
        <p:spPr>
          <a:xfrm>
            <a:off x="7864646" y="2593515"/>
            <a:ext cx="639476" cy="21258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965DDFC-81BF-D44A-953F-1AB5229A1CA7}"/>
              </a:ext>
            </a:extLst>
          </p:cNvPr>
          <p:cNvSpPr txBox="1"/>
          <p:nvPr/>
        </p:nvSpPr>
        <p:spPr>
          <a:xfrm>
            <a:off x="4051441" y="2544487"/>
            <a:ext cx="4539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V x F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407EBF5-26BB-8E4F-B6E3-C16B342BB9E7}"/>
              </a:ext>
            </a:extLst>
          </p:cNvPr>
          <p:cNvSpPr txBox="1"/>
          <p:nvPr/>
        </p:nvSpPr>
        <p:spPr>
          <a:xfrm>
            <a:off x="7978181" y="2571750"/>
            <a:ext cx="4219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V x l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D32D7FF-6C15-4A49-B5F7-75C108E90AE1}"/>
              </a:ext>
            </a:extLst>
          </p:cNvPr>
          <p:cNvCxnSpPr/>
          <p:nvPr/>
        </p:nvCxnSpPr>
        <p:spPr>
          <a:xfrm>
            <a:off x="7209561" y="1161781"/>
            <a:ext cx="424365" cy="0"/>
          </a:xfrm>
          <a:prstGeom prst="line">
            <a:avLst/>
          </a:prstGeom>
          <a:ln w="12700">
            <a:solidFill>
              <a:schemeClr val="dk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67ADA158-42E1-7C45-8415-C29581F6DD5E}"/>
              </a:ext>
            </a:extLst>
          </p:cNvPr>
          <p:cNvCxnSpPr>
            <a:cxnSpLocks/>
          </p:cNvCxnSpPr>
          <p:nvPr/>
        </p:nvCxnSpPr>
        <p:spPr>
          <a:xfrm flipV="1">
            <a:off x="7636725" y="668215"/>
            <a:ext cx="0" cy="506369"/>
          </a:xfrm>
          <a:prstGeom prst="line">
            <a:avLst/>
          </a:prstGeom>
          <a:ln w="12700">
            <a:solidFill>
              <a:schemeClr val="dk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088BF6EE-7C5C-8A45-8E45-01D2B260D7E1}"/>
              </a:ext>
            </a:extLst>
          </p:cNvPr>
          <p:cNvCxnSpPr>
            <a:cxnSpLocks/>
          </p:cNvCxnSpPr>
          <p:nvPr/>
        </p:nvCxnSpPr>
        <p:spPr>
          <a:xfrm>
            <a:off x="3256217" y="666986"/>
            <a:ext cx="4377709" cy="0"/>
          </a:xfrm>
          <a:prstGeom prst="line">
            <a:avLst/>
          </a:prstGeom>
          <a:ln w="12700">
            <a:solidFill>
              <a:schemeClr val="dk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EF7245C-3808-4643-B82D-370CB9157043}"/>
              </a:ext>
            </a:extLst>
          </p:cNvPr>
          <p:cNvCxnSpPr>
            <a:cxnSpLocks/>
          </p:cNvCxnSpPr>
          <p:nvPr/>
        </p:nvCxnSpPr>
        <p:spPr>
          <a:xfrm flipV="1">
            <a:off x="3263056" y="664373"/>
            <a:ext cx="0" cy="506369"/>
          </a:xfrm>
          <a:prstGeom prst="line">
            <a:avLst/>
          </a:prstGeom>
          <a:ln w="12700">
            <a:solidFill>
              <a:schemeClr val="dk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D58F103A-166A-AF4B-8EE0-9AFCC2E73A68}"/>
              </a:ext>
            </a:extLst>
          </p:cNvPr>
          <p:cNvCxnSpPr>
            <a:cxnSpLocks/>
          </p:cNvCxnSpPr>
          <p:nvPr/>
        </p:nvCxnSpPr>
        <p:spPr>
          <a:xfrm>
            <a:off x="3256217" y="1161781"/>
            <a:ext cx="629983" cy="8961"/>
          </a:xfrm>
          <a:prstGeom prst="straightConnector1">
            <a:avLst/>
          </a:prstGeom>
          <a:ln w="12700">
            <a:solidFill>
              <a:schemeClr val="dk1">
                <a:shade val="95000"/>
                <a:satMod val="105000"/>
              </a:schemeClr>
            </a:solidFill>
            <a:prstDash val="sysDot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763A339E-C2D6-CD45-8902-95DAD8014895}"/>
              </a:ext>
            </a:extLst>
          </p:cNvPr>
          <p:cNvSpPr txBox="1"/>
          <p:nvPr/>
        </p:nvSpPr>
        <p:spPr>
          <a:xfrm>
            <a:off x="7070568" y="872209"/>
            <a:ext cx="48122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100" dirty="0"/>
              <a:t>V x N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D1926D9-319C-2340-BB6B-A2EFBA978F8B}"/>
              </a:ext>
            </a:extLst>
          </p:cNvPr>
          <p:cNvCxnSpPr>
            <a:cxnSpLocks/>
          </p:cNvCxnSpPr>
          <p:nvPr/>
        </p:nvCxnSpPr>
        <p:spPr>
          <a:xfrm flipV="1">
            <a:off x="4603173" y="2514591"/>
            <a:ext cx="0" cy="506369"/>
          </a:xfrm>
          <a:prstGeom prst="line">
            <a:avLst/>
          </a:prstGeom>
          <a:ln w="12700">
            <a:solidFill>
              <a:schemeClr val="dk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ACA02CB5-9573-3C47-A19A-C3CDBC5CB2E6}"/>
              </a:ext>
            </a:extLst>
          </p:cNvPr>
          <p:cNvCxnSpPr>
            <a:cxnSpLocks/>
          </p:cNvCxnSpPr>
          <p:nvPr/>
        </p:nvCxnSpPr>
        <p:spPr>
          <a:xfrm flipV="1">
            <a:off x="7856954" y="2513500"/>
            <a:ext cx="0" cy="506369"/>
          </a:xfrm>
          <a:prstGeom prst="line">
            <a:avLst/>
          </a:prstGeom>
          <a:ln w="12700">
            <a:solidFill>
              <a:schemeClr val="dk1">
                <a:shade val="95000"/>
                <a:satMod val="105000"/>
              </a:schemeClr>
            </a:solidFill>
            <a:prstDash val="sys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Rectangle 46">
            <a:extLst>
              <a:ext uri="{FF2B5EF4-FFF2-40B4-BE49-F238E27FC236}">
                <a16:creationId xmlns:a16="http://schemas.microsoft.com/office/drawing/2014/main" id="{3783FF76-D476-7243-B30F-E2E7149B7F3C}"/>
              </a:ext>
            </a:extLst>
          </p:cNvPr>
          <p:cNvSpPr/>
          <p:nvPr/>
        </p:nvSpPr>
        <p:spPr>
          <a:xfrm>
            <a:off x="4179313" y="2945354"/>
            <a:ext cx="847719" cy="4035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/>
              <a:t>L</a:t>
            </a:r>
            <a:r>
              <a:rPr lang="en-DE" sz="900" dirty="0"/>
              <a:t>inear layer</a:t>
            </a:r>
          </a:p>
          <a:p>
            <a:pPr algn="ctr"/>
            <a:r>
              <a:rPr lang="en-GB" sz="900" dirty="0"/>
              <a:t>in: F</a:t>
            </a:r>
          </a:p>
          <a:p>
            <a:pPr algn="ctr"/>
            <a:r>
              <a:rPr lang="en-GB" sz="900" dirty="0"/>
              <a:t>Out: N</a:t>
            </a:r>
            <a:endParaRPr lang="en-DE" sz="900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FBBD748A-4066-C94E-A7FA-1D50154999D7}"/>
              </a:ext>
            </a:extLst>
          </p:cNvPr>
          <p:cNvSpPr/>
          <p:nvPr/>
        </p:nvSpPr>
        <p:spPr>
          <a:xfrm>
            <a:off x="7431261" y="3041634"/>
            <a:ext cx="847719" cy="4035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900" dirty="0"/>
              <a:t>L</a:t>
            </a:r>
            <a:r>
              <a:rPr lang="en-DE" sz="900" dirty="0"/>
              <a:t>inear layer</a:t>
            </a:r>
          </a:p>
          <a:p>
            <a:pPr algn="ctr"/>
            <a:r>
              <a:rPr lang="en-GB" sz="900" dirty="0"/>
              <a:t>in: N</a:t>
            </a:r>
          </a:p>
          <a:p>
            <a:pPr algn="ctr"/>
            <a:r>
              <a:rPr lang="en-GB" sz="900" dirty="0"/>
              <a:t>Out: l</a:t>
            </a:r>
            <a:endParaRPr lang="en-DE" sz="900" dirty="0"/>
          </a:p>
        </p:txBody>
      </p:sp>
      <p:sp>
        <p:nvSpPr>
          <p:cNvPr id="49" name="Title 3">
            <a:extLst>
              <a:ext uri="{FF2B5EF4-FFF2-40B4-BE49-F238E27FC236}">
                <a16:creationId xmlns:a16="http://schemas.microsoft.com/office/drawing/2014/main" id="{A5713A3D-38E6-C645-9ADD-2A4A05ADE8CE}"/>
              </a:ext>
            </a:extLst>
          </p:cNvPr>
          <p:cNvSpPr txBox="1">
            <a:spLocks/>
          </p:cNvSpPr>
          <p:nvPr/>
        </p:nvSpPr>
        <p:spPr>
          <a:xfrm>
            <a:off x="522000" y="676158"/>
            <a:ext cx="8100000" cy="5328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ts val="4200"/>
              </a:lnSpc>
              <a:spcBef>
                <a:spcPct val="0"/>
              </a:spcBef>
              <a:buNone/>
              <a:defRPr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/>
              <a:t>Architecture</a:t>
            </a:r>
          </a:p>
        </p:txBody>
      </p:sp>
    </p:spTree>
    <p:extLst>
      <p:ext uri="{BB962C8B-B14F-4D97-AF65-F5344CB8AC3E}">
        <p14:creationId xmlns:p14="http://schemas.microsoft.com/office/powerpoint/2010/main" val="3381799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1" grpId="0"/>
      <p:bldP spid="22" grpId="0"/>
      <p:bldP spid="25" grpId="0"/>
      <p:bldP spid="29" grpId="0"/>
      <p:bldP spid="23" grpId="0"/>
      <p:bldP spid="47" grpId="0" animBg="1"/>
      <p:bldP spid="48" grpId="0" animBg="1"/>
    </p:bldLst>
  </p:timing>
</p:sld>
</file>

<file path=ppt/theme/theme1.xml><?xml version="1.0" encoding="utf-8"?>
<a:theme xmlns:a="http://schemas.openxmlformats.org/drawingml/2006/main" name="Default Theme">
  <a:themeElements>
    <a:clrScheme name="Radboudumc">
      <a:dk1>
        <a:srgbClr val="000000"/>
      </a:dk1>
      <a:lt1>
        <a:sysClr val="window" lastClr="FFFFFF"/>
      </a:lt1>
      <a:dk2>
        <a:srgbClr val="00AFDC"/>
      </a:dk2>
      <a:lt2>
        <a:srgbClr val="FFFFFF"/>
      </a:lt2>
      <a:accent1>
        <a:srgbClr val="006991"/>
      </a:accent1>
      <a:accent2>
        <a:srgbClr val="7FB4C8"/>
      </a:accent2>
      <a:accent3>
        <a:srgbClr val="00AFDC"/>
      </a:accent3>
      <a:accent4>
        <a:srgbClr val="7FD7ED"/>
      </a:accent4>
      <a:accent5>
        <a:srgbClr val="CCCCCC"/>
      </a:accent5>
      <a:accent6>
        <a:srgbClr val="E6E6E6"/>
      </a:accent6>
      <a:hlink>
        <a:srgbClr val="000000"/>
      </a:hlink>
      <a:folHlink>
        <a:srgbClr val="00AFDC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010D9F1C-6723-4403-8A0F-7B7B87DEFB83}" vid="{734C3750-47CD-4789-BCDB-5284B5D107A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24125</TotalTime>
  <Words>1440</Words>
  <Application>Microsoft Macintosh PowerPoint</Application>
  <PresentationFormat>On-screen Show (16:9)</PresentationFormat>
  <Paragraphs>214</Paragraphs>
  <Slides>26</Slides>
  <Notes>20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Arial</vt:lpstr>
      <vt:lpstr>Calibri</vt:lpstr>
      <vt:lpstr>CMR10</vt:lpstr>
      <vt:lpstr>Times</vt:lpstr>
      <vt:lpstr>Default Theme</vt:lpstr>
      <vt:lpstr>Three-dimensional facial landmark detection in 3D Photos</vt:lpstr>
      <vt:lpstr>Problem</vt:lpstr>
      <vt:lpstr>Stereophotogrammetry</vt:lpstr>
      <vt:lpstr>Data</vt:lpstr>
      <vt:lpstr>PowerPoint Presentation</vt:lpstr>
      <vt:lpstr>3D Deep Learning</vt:lpstr>
      <vt:lpstr>DiffusionNet</vt:lpstr>
      <vt:lpstr>Diffusion</vt:lpstr>
      <vt:lpstr>PowerPoint Presentation</vt:lpstr>
      <vt:lpstr>Data Preparation (Initial Network)</vt:lpstr>
      <vt:lpstr>Refinement Pipeline</vt:lpstr>
      <vt:lpstr>Data Preparation (Refinement Network)</vt:lpstr>
      <vt:lpstr>Weighted Mean Squared Error</vt:lpstr>
      <vt:lpstr>Heat Kernel Signature</vt:lpstr>
      <vt:lpstr>Training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Limitations &amp; Future Work</vt:lpstr>
      <vt:lpstr>Thank you for your attention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</dc:creator>
  <cp:lastModifiedBy>Luca Sandro Carotenuto</cp:lastModifiedBy>
  <cp:revision>151</cp:revision>
  <dcterms:created xsi:type="dcterms:W3CDTF">2021-11-02T14:45:17Z</dcterms:created>
  <dcterms:modified xsi:type="dcterms:W3CDTF">2022-03-11T18:10:24Z</dcterms:modified>
</cp:coreProperties>
</file>